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4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0"/>
    </p:embeddedFont>
    <p:embeddedFont>
      <p:font typeface="Lato" panose="020F0502020204030203" pitchFamily="34" charset="0"/>
      <p:regular r:id="rId31"/>
      <p:bold r:id="rId32"/>
      <p:italic r:id="rId33"/>
      <p:boldItalic r:id="rId34"/>
    </p:embeddedFont>
    <p:embeddedFont>
      <p:font typeface="Raleway" pitchFamily="2" charset="77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9988"/>
    <a:srgbClr val="00B050"/>
    <a:srgbClr val="EC5601"/>
    <a:srgbClr val="0000FF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051A4A7-C99B-4FEC-832B-6F9AB95A4E0E}">
  <a:tblStyle styleId="{1051A4A7-C99B-4FEC-832B-6F9AB95A4E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/>
    <p:restoredTop sz="94692"/>
  </p:normalViewPr>
  <p:slideViewPr>
    <p:cSldViewPr snapToGrid="0">
      <p:cViewPr varScale="1">
        <p:scale>
          <a:sx n="141" d="100"/>
          <a:sy n="141" d="100"/>
        </p:scale>
        <p:origin x="136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Introduction. The framework of 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3c428720d6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3c428720d6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32df41022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32df41022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32df41022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32df41022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3c428720d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3c428720d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32df41022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32df41022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3c428720d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3c428720d6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32df41022d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32df41022d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32df41022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32df41022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32df41022d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32df41022d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3b908f711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3b908f711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3c428720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3c428720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32df41022d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32df41022d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3c428720d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3c428720d6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3c428720d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3c428720d6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3c428720d6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3c428720d6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18650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32df41022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32df41022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the code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389df5313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389df5313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32df41022d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32df41022d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32df41022d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32df41022d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3b908f711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3b908f711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3b908f71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3b908f71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3b908f711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3b908f711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377a3ee4ba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377a3ee4ba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32df41022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32df41022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32df41022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32df41022d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32df41022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32df41022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19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19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19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" name="Google Shape;42;p6">
            <a:extLst>
              <a:ext uri="{FF2B5EF4-FFF2-40B4-BE49-F238E27FC236}">
                <a16:creationId xmlns:a16="http://schemas.microsoft.com/office/drawing/2014/main" id="{22979EFD-7530-CB48-B000-C2608FD28BF9}"/>
              </a:ext>
            </a:extLst>
          </p:cNvPr>
          <p:cNvGrpSpPr/>
          <p:nvPr userDrawn="1"/>
        </p:nvGrpSpPr>
        <p:grpSpPr>
          <a:xfrm>
            <a:off x="-1092676" y="1191256"/>
            <a:ext cx="745763" cy="45826"/>
            <a:chOff x="4580561" y="2589004"/>
            <a:chExt cx="1064464" cy="25200"/>
          </a:xfrm>
        </p:grpSpPr>
        <p:sp>
          <p:nvSpPr>
            <p:cNvPr id="9" name="Google Shape;43;p6">
              <a:extLst>
                <a:ext uri="{FF2B5EF4-FFF2-40B4-BE49-F238E27FC236}">
                  <a16:creationId xmlns:a16="http://schemas.microsoft.com/office/drawing/2014/main" id="{49BBF48D-5F74-2E49-82B4-B71E1E7EDB74}"/>
                </a:ext>
              </a:extLst>
            </p:cNvPr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4;p6">
              <a:extLst>
                <a:ext uri="{FF2B5EF4-FFF2-40B4-BE49-F238E27FC236}">
                  <a16:creationId xmlns:a16="http://schemas.microsoft.com/office/drawing/2014/main" id="{58DDFC7D-2880-9B42-B4CD-37E53F8ED087}"/>
                </a:ext>
              </a:extLst>
            </p:cNvPr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19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9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627" y="1710006"/>
            <a:ext cx="5562711" cy="861744"/>
          </a:xfrm>
          <a:prstGeom prst="rect">
            <a:avLst/>
          </a:prstGeom>
        </p:spPr>
        <p:txBody>
          <a:bodyPr spcFirstLastPara="1" wrap="non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Spectral Clustering </a:t>
            </a:r>
            <a:endParaRPr sz="4400"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Kaicheng</a:t>
            </a:r>
            <a:r>
              <a:rPr lang="en" dirty="0"/>
              <a:t> Guo &amp; </a:t>
            </a:r>
            <a:r>
              <a:rPr lang="en" dirty="0" err="1"/>
              <a:t>Zhengyu</a:t>
            </a:r>
            <a:r>
              <a:rPr lang="en" dirty="0"/>
              <a:t> Zou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729450" y="1259658"/>
            <a:ext cx="5852854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/>
          <a:p>
            <a:r>
              <a:rPr lang="en" sz="2400" dirty="0"/>
              <a:t>What Partitions Give “Good” Clusters? </a:t>
            </a:r>
            <a:endParaRPr sz="2400" dirty="0"/>
          </a:p>
        </p:txBody>
      </p:sp>
      <p:sp>
        <p:nvSpPr>
          <p:cNvPr id="152" name="Google Shape;152;p22"/>
          <p:cNvSpPr txBox="1">
            <a:spLocks noGrp="1"/>
          </p:cNvSpPr>
          <p:nvPr>
            <p:ph type="body" idx="1"/>
          </p:nvPr>
        </p:nvSpPr>
        <p:spPr>
          <a:xfrm>
            <a:off x="729450" y="1813626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Key Observations:</a:t>
            </a:r>
            <a:endParaRPr sz="2000" dirty="0"/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1600" dirty="0"/>
              <a:t>Only need to delete a small number of edges between the two clusters</a:t>
            </a:r>
            <a:endParaRPr sz="1600" dirty="0"/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1600" dirty="0"/>
              <a:t>Two clusters are “balanced in size”</a:t>
            </a:r>
            <a:endParaRPr sz="1600" dirty="0"/>
          </a:p>
          <a:p>
            <a:pPr marL="137160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" sz="1400" dirty="0"/>
              <a:t>They have similar number of vertices / edges</a:t>
            </a:r>
            <a:endParaRPr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6067656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/>
          <a:p>
            <a:r>
              <a:rPr lang="en" sz="3200" dirty="0"/>
              <a:t>Mathematical Tools to Define </a:t>
            </a:r>
            <a:br>
              <a:rPr lang="en" sz="3200" dirty="0"/>
            </a:br>
            <a:r>
              <a:rPr lang="en" sz="3200" dirty="0"/>
              <a:t>“Good” Clusters</a:t>
            </a:r>
            <a:endParaRPr sz="3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>
            <a:spLocks noGrp="1"/>
          </p:cNvSpPr>
          <p:nvPr>
            <p:ph type="title"/>
          </p:nvPr>
        </p:nvSpPr>
        <p:spPr>
          <a:xfrm>
            <a:off x="729450" y="1259658"/>
            <a:ext cx="3483616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/>
          <a:p>
            <a:r>
              <a:rPr lang="en" sz="2400" dirty="0"/>
              <a:t>Volume of a Subgraph</a:t>
            </a:r>
            <a:endParaRPr sz="2400" dirty="0"/>
          </a:p>
        </p:txBody>
      </p:sp>
      <p:sp>
        <p:nvSpPr>
          <p:cNvPr id="163" name="Google Shape;163;p24"/>
          <p:cNvSpPr txBox="1">
            <a:spLocks noGrp="1"/>
          </p:cNvSpPr>
          <p:nvPr>
            <p:ph type="body" idx="1"/>
          </p:nvPr>
        </p:nvSpPr>
        <p:spPr>
          <a:xfrm>
            <a:off x="729450" y="1813626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Definition: Volume = sum of the degrees of all vertices in the subgraph</a:t>
            </a:r>
            <a:endParaRPr sz="20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600" dirty="0"/>
              <a:t>A “larger” subgraph has more vertices -&gt; larger volume</a:t>
            </a:r>
            <a:endParaRPr sz="16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600" dirty="0"/>
              <a:t>A “denser” subgraph has more edges -&gt; larger volume</a:t>
            </a:r>
            <a:endParaRPr sz="16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This is a very good classifier of good sets of 2-clusters: BOTH partitions needs to be large and dense (“balanced”)</a:t>
            </a:r>
            <a:endParaRPr sz="2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>
            <a:spLocks noGrp="1"/>
          </p:cNvSpPr>
          <p:nvPr>
            <p:ph type="title"/>
          </p:nvPr>
        </p:nvSpPr>
        <p:spPr>
          <a:xfrm>
            <a:off x="729450" y="1259658"/>
            <a:ext cx="270135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/>
          <a:p>
            <a:r>
              <a:rPr lang="en" sz="2400" dirty="0"/>
              <a:t>Volume Example</a:t>
            </a:r>
            <a:endParaRPr sz="2400" dirty="0"/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6420" y="2250162"/>
            <a:ext cx="3375250" cy="18376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0" name="Google Shape;170;p25"/>
          <p:cNvGraphicFramePr/>
          <p:nvPr>
            <p:extLst>
              <p:ext uri="{D42A27DB-BD31-4B8C-83A1-F6EECF244321}">
                <p14:modId xmlns:p14="http://schemas.microsoft.com/office/powerpoint/2010/main" val="1304548939"/>
              </p:ext>
            </p:extLst>
          </p:nvPr>
        </p:nvGraphicFramePr>
        <p:xfrm>
          <a:off x="849452" y="2027094"/>
          <a:ext cx="2992350" cy="2377260"/>
        </p:xfrm>
        <a:graphic>
          <a:graphicData uri="http://schemas.openxmlformats.org/drawingml/2006/table">
            <a:tbl>
              <a:tblPr>
                <a:noFill/>
                <a:tableStyleId>{1051A4A7-C99B-4FEC-832B-6F9AB95A4E0E}</a:tableStyleId>
              </a:tblPr>
              <a:tblGrid>
                <a:gridCol w="14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6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    (cluster)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Vol(     )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A, B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A, B, 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A, B, C, 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…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417044A4-4DAD-7446-B8B1-2EB7889307A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08959" y="2166861"/>
            <a:ext cx="247105" cy="26491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2C2F3BE-B5D2-4846-AFD6-B595FA96E8E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771626" y="2166861"/>
            <a:ext cx="247105" cy="2649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xfrm>
            <a:off x="729450" y="1259658"/>
            <a:ext cx="224289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/>
          <a:p>
            <a:r>
              <a:rPr lang="en" sz="2400" dirty="0"/>
              <a:t>Conductance </a:t>
            </a:r>
            <a:endParaRPr sz="2400" dirty="0"/>
          </a:p>
        </p:txBody>
      </p:sp>
      <p:sp>
        <p:nvSpPr>
          <p:cNvPr id="176" name="Google Shape;176;p2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5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Conductance := edge flux / min(vol(    ), vol(    ))</a:t>
            </a:r>
            <a:endParaRPr sz="20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600" dirty="0"/>
              <a:t>Edge flux E(   </a:t>
            </a:r>
            <a:r>
              <a:rPr lang="zh-CN" altLang="en-US" sz="1600" dirty="0"/>
              <a:t> </a:t>
            </a:r>
            <a:r>
              <a:rPr lang="en" sz="1600" dirty="0"/>
              <a:t>,    ) := # of edge {u, v} where u in     and v in    </a:t>
            </a:r>
            <a:endParaRPr sz="16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600" dirty="0"/>
              <a:t>Edge flux gives us the number of edges between clusters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Measures whether a cut is a “good” cut in the following sense:</a:t>
            </a:r>
            <a:endParaRPr sz="20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Deleting a small number of edges – Minimizing edge flux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“Balanced in size” – maximizing the minimum value  of the two volumes</a:t>
            </a:r>
            <a:endParaRPr sz="16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dirty="0">
                <a:solidFill>
                  <a:srgbClr val="EC5601"/>
                </a:solidFill>
              </a:rPr>
              <a:t>To find the good cluster, we only need to find minimum conductance!!</a:t>
            </a:r>
            <a:endParaRPr sz="1600" dirty="0">
              <a:solidFill>
                <a:srgbClr val="EC560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5EE1605-D200-7D4A-99D7-27541C56D5F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306161" y="2247634"/>
            <a:ext cx="176961" cy="23371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29D2CC4-819E-854D-8410-05C426BF10D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135530" y="2247634"/>
            <a:ext cx="176961" cy="2122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B1CD845-BD22-E746-8436-38EF6E41EDA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90290" y="2535499"/>
            <a:ext cx="176961" cy="2337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6C69F75-6E2D-AA48-8A95-4F579E50BEE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062951" y="2529856"/>
            <a:ext cx="176961" cy="2122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501180D-9BB8-DA47-9A79-B27CE3E300E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64789" y="2529854"/>
            <a:ext cx="176961" cy="23371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0B2183A-1AD6-F840-A2DF-F4C8C8CD90E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939647" y="2540571"/>
            <a:ext cx="176961" cy="21227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1025" y="528025"/>
            <a:ext cx="3007350" cy="163735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3" name="Google Shape;183;p27"/>
              <p:cNvGraphicFramePr/>
              <p:nvPr>
                <p:extLst>
                  <p:ext uri="{D42A27DB-BD31-4B8C-83A1-F6EECF244321}">
                    <p14:modId xmlns:p14="http://schemas.microsoft.com/office/powerpoint/2010/main" val="1929514388"/>
                  </p:ext>
                </p:extLst>
              </p:nvPr>
            </p:nvGraphicFramePr>
            <p:xfrm>
              <a:off x="871819" y="2165375"/>
              <a:ext cx="7278035" cy="2377260"/>
            </p:xfrm>
            <a:graphic>
              <a:graphicData uri="http://schemas.openxmlformats.org/drawingml/2006/table">
                <a:tbl>
                  <a:tblPr>
                    <a:noFill/>
                    <a:tableStyleId>{1051A4A7-C99B-4FEC-832B-6F9AB95A4E0E}</a:tableStyleId>
                  </a:tblPr>
                  <a:tblGrid>
                    <a:gridCol w="1025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1642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1918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8359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32334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210423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dirty="0"/>
                            <a:t>E(     ,</a:t>
                          </a:r>
                          <a:r>
                            <a:rPr lang="en" baseline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" dirty="0"/>
                            <a:t>)</a:t>
                          </a:r>
                          <a:endParaRPr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dirty="0"/>
                            <a:t>Vol(    )</a:t>
                          </a:r>
                          <a:endParaRPr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dirty="0"/>
                            <a:t>Vol(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" dirty="0"/>
                            <a:t>)</a:t>
                          </a:r>
                          <a:endParaRPr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dirty="0"/>
                            <a:t>𝛟(    )</a:t>
                          </a:r>
                          <a:endParaRPr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/>
                            <a:t>A</a:t>
                          </a:r>
                          <a:endParaRPr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/>
                            <a:t>B, …, G</a:t>
                          </a:r>
                          <a:endParaRPr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/>
                            <a:t>2</a:t>
                          </a:r>
                          <a:endParaRPr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/>
                            <a:t>2</a:t>
                          </a:r>
                          <a:endParaRPr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dirty="0"/>
                            <a:t>14</a:t>
                          </a:r>
                          <a:endParaRPr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/>
                            <a:t>1</a:t>
                          </a:r>
                          <a:endParaRPr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/>
                            <a:t>A, B</a:t>
                          </a:r>
                          <a:endParaRPr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/>
                            <a:t>C, …, G</a:t>
                          </a:r>
                          <a:endParaRPr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/>
                            <a:t>3</a:t>
                          </a:r>
                          <a:endParaRPr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/>
                            <a:t>5</a:t>
                          </a:r>
                          <a:endParaRPr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/>
                            <a:t>11</a:t>
                          </a:r>
                          <a:endParaRPr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/>
                            <a:t>0.6</a:t>
                          </a:r>
                          <a:endParaRPr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/>
                            <a:t>A, B, C</a:t>
                          </a:r>
                          <a:endParaRPr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/>
                            <a:t>D, E, F, G</a:t>
                          </a:r>
                          <a:endParaRPr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/>
                            <a:t>1</a:t>
                          </a:r>
                          <a:endParaRPr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/>
                            <a:t>7</a:t>
                          </a:r>
                          <a:endParaRPr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/>
                            <a:t>9</a:t>
                          </a:r>
                          <a:endParaRPr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/>
                            <a:t>0.143</a:t>
                          </a:r>
                          <a:endParaRPr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/>
                            <a:t>A, B, C, D</a:t>
                          </a:r>
                          <a:endParaRPr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/>
                            <a:t>E, F, G</a:t>
                          </a:r>
                          <a:endParaRPr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/>
                            <a:t>2</a:t>
                          </a:r>
                          <a:endParaRPr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/>
                            <a:t>10</a:t>
                          </a:r>
                          <a:endParaRPr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/>
                            <a:t>6</a:t>
                          </a:r>
                          <a:endParaRPr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/>
                            <a:t>0.333</a:t>
                          </a:r>
                          <a:endParaRPr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/>
                            <a:t>…</a:t>
                          </a:r>
                          <a:endParaRPr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/>
                            <a:t>…</a:t>
                          </a:r>
                          <a:endParaRPr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/>
                            <a:t>…</a:t>
                          </a:r>
                          <a:endParaRPr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dirty="0"/>
                            <a:t>…</a:t>
                          </a:r>
                          <a:endParaRPr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3" name="Google Shape;183;p27"/>
              <p:cNvGraphicFramePr/>
              <p:nvPr>
                <p:extLst>
                  <p:ext uri="{D42A27DB-BD31-4B8C-83A1-F6EECF244321}">
                    <p14:modId xmlns:p14="http://schemas.microsoft.com/office/powerpoint/2010/main" val="1929514388"/>
                  </p:ext>
                </p:extLst>
              </p:nvPr>
            </p:nvGraphicFramePr>
            <p:xfrm>
              <a:off x="871819" y="2165375"/>
              <a:ext cx="7278035" cy="2377260"/>
            </p:xfrm>
            <a:graphic>
              <a:graphicData uri="http://schemas.openxmlformats.org/drawingml/2006/table">
                <a:tbl>
                  <a:tblPr>
                    <a:noFill/>
                    <a:tableStyleId>{1051A4A7-C99B-4FEC-832B-6F9AB95A4E0E}</a:tableStyleId>
                  </a:tblPr>
                  <a:tblGrid>
                    <a:gridCol w="10250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1642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1918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8359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32334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210423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9621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91425" marB="91425">
                        <a:blipFill>
                          <a:blip r:embed="rId4"/>
                          <a:stretch>
                            <a:fillRect l="-92045" t="-3226" r="-461364" b="-5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91425" marB="91425">
                        <a:blipFill>
                          <a:blip r:embed="rId4"/>
                          <a:stretch>
                            <a:fillRect l="-132031" t="-3226" r="-217188" b="-5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dirty="0"/>
                            <a:t>Vol(    )</a:t>
                          </a:r>
                          <a:endParaRPr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91425" marB="91425">
                        <a:blipFill>
                          <a:blip r:embed="rId4"/>
                          <a:stretch>
                            <a:fillRect l="-356190" t="-3226" r="-91429" b="-5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dirty="0"/>
                            <a:t>𝛟(    )</a:t>
                          </a:r>
                          <a:endParaRPr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621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/>
                            <a:t>A</a:t>
                          </a:r>
                          <a:endParaRPr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/>
                            <a:t>B, …, G</a:t>
                          </a:r>
                          <a:endParaRPr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/>
                            <a:t>2</a:t>
                          </a:r>
                          <a:endParaRPr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/>
                            <a:t>2</a:t>
                          </a:r>
                          <a:endParaRPr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dirty="0"/>
                            <a:t>14</a:t>
                          </a:r>
                          <a:endParaRPr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/>
                            <a:t>1</a:t>
                          </a:r>
                          <a:endParaRPr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621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/>
                            <a:t>A, B</a:t>
                          </a:r>
                          <a:endParaRPr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/>
                            <a:t>C, …, G</a:t>
                          </a:r>
                          <a:endParaRPr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/>
                            <a:t>3</a:t>
                          </a:r>
                          <a:endParaRPr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/>
                            <a:t>5</a:t>
                          </a:r>
                          <a:endParaRPr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/>
                            <a:t>11</a:t>
                          </a:r>
                          <a:endParaRPr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/>
                            <a:t>0.6</a:t>
                          </a:r>
                          <a:endParaRPr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621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/>
                            <a:t>A, B, C</a:t>
                          </a:r>
                          <a:endParaRPr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/>
                            <a:t>D, E, F, G</a:t>
                          </a:r>
                          <a:endParaRPr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/>
                            <a:t>1</a:t>
                          </a:r>
                          <a:endParaRPr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/>
                            <a:t>7</a:t>
                          </a:r>
                          <a:endParaRPr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/>
                            <a:t>9</a:t>
                          </a:r>
                          <a:endParaRPr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/>
                            <a:t>0.143</a:t>
                          </a:r>
                          <a:endParaRPr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621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/>
                            <a:t>A, B, C, D</a:t>
                          </a:r>
                          <a:endParaRPr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/>
                            <a:t>E, F, G</a:t>
                          </a:r>
                          <a:endParaRPr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/>
                            <a:t>2</a:t>
                          </a:r>
                          <a:endParaRPr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/>
                            <a:t>10</a:t>
                          </a:r>
                          <a:endParaRPr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/>
                            <a:t>6</a:t>
                          </a:r>
                          <a:endParaRPr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/>
                            <a:t>0.333</a:t>
                          </a:r>
                          <a:endParaRPr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9621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/>
                            <a:t>…</a:t>
                          </a:r>
                          <a:endParaRPr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/>
                            <a:t>…</a:t>
                          </a:r>
                          <a:endParaRPr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/>
                            <a:t>…</a:t>
                          </a:r>
                          <a:endParaRPr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dirty="0"/>
                            <a:t>…</a:t>
                          </a:r>
                          <a:endParaRPr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ED1D2F5F-07CB-614A-A4E0-3A5E3208A3B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94145" y="2303594"/>
            <a:ext cx="176961" cy="2337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92C11F3-F3A8-EF4E-B2E8-5DF94C04A2C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322333" y="2303594"/>
            <a:ext cx="176961" cy="23774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9BE6402-A1C1-4D48-B4AC-4E320E2824C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051525" y="2303594"/>
            <a:ext cx="176961" cy="23371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89544BE-CA01-6042-8C18-0181423161D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240006" y="2303594"/>
            <a:ext cx="176961" cy="233710"/>
          </a:xfrm>
          <a:prstGeom prst="rect">
            <a:avLst/>
          </a:prstGeom>
        </p:spPr>
      </p:pic>
      <p:sp>
        <p:nvSpPr>
          <p:cNvPr id="12" name="Google Shape;175;p26">
            <a:extLst>
              <a:ext uri="{FF2B5EF4-FFF2-40B4-BE49-F238E27FC236}">
                <a16:creationId xmlns:a16="http://schemas.microsoft.com/office/drawing/2014/main" id="{EB7E3DD3-1BE7-BF42-9294-081A514D8C68}"/>
              </a:ext>
            </a:extLst>
          </p:cNvPr>
          <p:cNvSpPr txBox="1">
            <a:spLocks/>
          </p:cNvSpPr>
          <p:nvPr/>
        </p:nvSpPr>
        <p:spPr>
          <a:xfrm>
            <a:off x="729450" y="1259658"/>
            <a:ext cx="323995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altLang="zh-CN" sz="2400" dirty="0"/>
              <a:t>Conductance (cont.)</a:t>
            </a:r>
            <a:r>
              <a:rPr lang="en" sz="2400" dirty="0"/>
              <a:t>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/>
          <a:p>
            <a:r>
              <a:rPr lang="en" sz="3200" dirty="0"/>
              <a:t>Algorithms to Find “Good” Clusters</a:t>
            </a:r>
            <a:endParaRPr sz="32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>
            <a:spLocks noGrp="1"/>
          </p:cNvSpPr>
          <p:nvPr>
            <p:ph type="title"/>
          </p:nvPr>
        </p:nvSpPr>
        <p:spPr>
          <a:xfrm>
            <a:off x="729450" y="1264860"/>
            <a:ext cx="632574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/>
          <a:p>
            <a:r>
              <a:rPr lang="en" sz="2400" dirty="0"/>
              <a:t>Naive Way: Consider All Possible Clusters</a:t>
            </a:r>
            <a:endParaRPr sz="2400" dirty="0"/>
          </a:p>
        </p:txBody>
      </p:sp>
      <p:sp>
        <p:nvSpPr>
          <p:cNvPr id="194" name="Google Shape;194;p29"/>
          <p:cNvSpPr txBox="1">
            <a:spLocks noGrp="1"/>
          </p:cNvSpPr>
          <p:nvPr>
            <p:ph type="body" idx="1"/>
          </p:nvPr>
        </p:nvSpPr>
        <p:spPr>
          <a:xfrm>
            <a:off x="729450" y="1818828"/>
            <a:ext cx="7688700" cy="23082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Consider every nonempty subset S of V as potential candidates of our “good” cluster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Calculate the conductance of each candidate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Return the candidate with the smallest conductance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Runtime: O(     ) 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This is VERY slow when |V| is huge</a:t>
            </a:r>
            <a:endParaRPr sz="2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20D75A6-E632-6440-909A-C02A855A8C0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639827" y="3390712"/>
            <a:ext cx="269147" cy="2641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>
            <a:spLocks noGrp="1"/>
          </p:cNvSpPr>
          <p:nvPr>
            <p:ph type="title"/>
          </p:nvPr>
        </p:nvSpPr>
        <p:spPr>
          <a:xfrm>
            <a:off x="729450" y="1257690"/>
            <a:ext cx="515394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/>
          <a:p>
            <a:r>
              <a:rPr lang="en" sz="2400" dirty="0"/>
              <a:t>A Better Way: Spectral Clustering</a:t>
            </a:r>
            <a:endParaRPr sz="2400" dirty="0"/>
          </a:p>
        </p:txBody>
      </p:sp>
      <p:sp>
        <p:nvSpPr>
          <p:cNvPr id="200" name="Google Shape;200;p30"/>
          <p:cNvSpPr txBox="1">
            <a:spLocks noGrp="1"/>
          </p:cNvSpPr>
          <p:nvPr>
            <p:ph type="body" idx="1"/>
          </p:nvPr>
        </p:nvSpPr>
        <p:spPr>
          <a:xfrm>
            <a:off x="729450" y="1811658"/>
            <a:ext cx="7688700" cy="1865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dirty="0"/>
              <a:t>Our good old friend: Laplacian Matrix L</a:t>
            </a:r>
            <a:endParaRPr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dirty="0"/>
              <a:t>Laplacian matrix gives information about edge flux. </a:t>
            </a:r>
            <a:endParaRPr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dirty="0"/>
              <a:t>We can express       with a vector </a:t>
            </a:r>
            <a:r>
              <a:rPr lang="en" sz="1900" b="1" dirty="0"/>
              <a:t>x</a:t>
            </a:r>
            <a:r>
              <a:rPr lang="en" sz="1900" dirty="0"/>
              <a:t> whose entries corresponding to vertices in      are 1, else 0</a:t>
            </a:r>
            <a:endParaRPr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b="1" dirty="0"/>
              <a:t>    </a:t>
            </a:r>
            <a:r>
              <a:rPr lang="en" sz="1900" dirty="0"/>
              <a:t>    gives the edge flux E(    ,       ) = E(        )</a:t>
            </a:r>
            <a:endParaRPr sz="19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2985E69-63EA-5E4A-9052-7A59064AB7A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038027" y="2667894"/>
            <a:ext cx="275261" cy="30475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5ED8A76-E896-1A44-913E-B5B56AF3FC1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05005" y="2972648"/>
            <a:ext cx="275261" cy="3047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60955DD-28D3-0240-9A44-1C51FEC1C7E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020160" y="3328202"/>
            <a:ext cx="218817" cy="27842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E5D4630-3B96-7044-9AFB-4F84BB5595C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354765" y="3328202"/>
            <a:ext cx="352701" cy="24608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A58738C-1B36-4640-9086-7D50B009451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288539" y="3328202"/>
            <a:ext cx="440571" cy="24904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5827C6-C7D0-1296-F405-22FF17C056C0}"/>
                  </a:ext>
                </a:extLst>
              </p:cNvPr>
              <p:cNvSpPr txBox="1"/>
              <p:nvPr/>
            </p:nvSpPr>
            <p:spPr>
              <a:xfrm>
                <a:off x="1041419" y="3239578"/>
                <a:ext cx="88892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5827C6-C7D0-1296-F405-22FF17C05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419" y="3239578"/>
                <a:ext cx="888924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>
            <a:spLocks noGrp="1"/>
          </p:cNvSpPr>
          <p:nvPr>
            <p:ph type="title"/>
          </p:nvPr>
        </p:nvSpPr>
        <p:spPr>
          <a:xfrm>
            <a:off x="729450" y="1257690"/>
            <a:ext cx="618948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/>
          <a:p>
            <a:r>
              <a:rPr lang="en" sz="2400" dirty="0"/>
              <a:t>A Better Way: Spectral Clustering (Cont.)</a:t>
            </a:r>
            <a:endParaRPr sz="2400" dirty="0"/>
          </a:p>
        </p:txBody>
      </p:sp>
      <p:sp>
        <p:nvSpPr>
          <p:cNvPr id="206" name="Google Shape;206;p31"/>
          <p:cNvSpPr txBox="1">
            <a:spLocks noGrp="1"/>
          </p:cNvSpPr>
          <p:nvPr>
            <p:ph type="body" idx="1"/>
          </p:nvPr>
        </p:nvSpPr>
        <p:spPr>
          <a:xfrm>
            <a:off x="729450" y="1852298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dirty="0"/>
              <a:t>Want to find a vector </a:t>
            </a:r>
            <a:r>
              <a:rPr lang="en" sz="1900" b="1" dirty="0"/>
              <a:t>   </a:t>
            </a:r>
            <a:r>
              <a:rPr lang="en" sz="1900" dirty="0"/>
              <a:t> such that            is minimized</a:t>
            </a:r>
            <a:endParaRPr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dirty="0"/>
              <a:t>Observation: the smallest non-zero eigenvector </a:t>
            </a:r>
            <a:r>
              <a:rPr lang="en" sz="1900" b="1" dirty="0"/>
              <a:t>   </a:t>
            </a:r>
            <a:r>
              <a:rPr lang="en" sz="1900" dirty="0"/>
              <a:t> achieves </a:t>
            </a:r>
          </a:p>
          <a:p>
            <a:pPr marL="107950" lvl="0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 sz="1900" dirty="0"/>
              <a:t>      min(.        )</a:t>
            </a:r>
          </a:p>
          <a:p>
            <a:pPr marL="107950" lvl="0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9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600" dirty="0"/>
              <a:t>Be careful! L has a 0 eigenvector. (we discussed it in class)</a:t>
            </a:r>
            <a:endParaRPr sz="16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/>
              <a:t>Find the corresponding      such that            is minimized (the algorithm later)</a:t>
            </a:r>
            <a:endParaRPr sz="17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23F3D02-D081-2F4D-97F7-8857A114D2A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606801" y="2011095"/>
            <a:ext cx="225777" cy="2822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F50DD1-25DA-E14F-9AAE-735AC0A82C8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61290" y="2293318"/>
            <a:ext cx="225777" cy="28222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C3ECAB0-2460-024E-83E2-005923F05F0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561648" y="3504400"/>
            <a:ext cx="225777" cy="2393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7048CA5-748A-7B45-AB3B-7DD2009BF07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801822" y="3498757"/>
            <a:ext cx="481455" cy="12417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340972-7C2C-36F6-3E2F-EC6A590AF64A}"/>
                  </a:ext>
                </a:extLst>
              </p:cNvPr>
              <p:cNvSpPr txBox="1"/>
              <p:nvPr/>
            </p:nvSpPr>
            <p:spPr>
              <a:xfrm>
                <a:off x="1776676" y="2501370"/>
                <a:ext cx="540020" cy="4814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340972-7C2C-36F6-3E2F-EC6A590AF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676" y="2501370"/>
                <a:ext cx="540020" cy="481478"/>
              </a:xfrm>
              <a:prstGeom prst="rect">
                <a:avLst/>
              </a:prstGeom>
              <a:blipFill>
                <a:blip r:embed="rId6"/>
                <a:stretch>
                  <a:fillRect l="-2273" r="-9091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53C0E08-C531-AF85-5E97-722003836AA7}"/>
                  </a:ext>
                </a:extLst>
              </p:cNvPr>
              <p:cNvSpPr txBox="1"/>
              <p:nvPr/>
            </p:nvSpPr>
            <p:spPr>
              <a:xfrm>
                <a:off x="4919164" y="1770356"/>
                <a:ext cx="540020" cy="4814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53C0E08-C531-AF85-5E97-722003836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164" y="1770356"/>
                <a:ext cx="540020" cy="481478"/>
              </a:xfrm>
              <a:prstGeom prst="rect">
                <a:avLst/>
              </a:prstGeom>
              <a:blipFill>
                <a:blip r:embed="rId7"/>
                <a:stretch>
                  <a:fillRect l="-4545" t="-2564" r="-6818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250916"/>
            <a:ext cx="1527952" cy="553968"/>
          </a:xfrm>
          <a:prstGeom prst="rect">
            <a:avLst/>
          </a:prstGeom>
        </p:spPr>
        <p:txBody>
          <a:bodyPr spcFirstLastPara="1" wrap="non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Contents</a:t>
            </a:r>
            <a:endParaRPr sz="2400"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29450" y="1872618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2000" dirty="0"/>
              <a:t>Definition of clustering in graph theory</a:t>
            </a:r>
            <a:endParaRPr sz="2000" dirty="0"/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2000" dirty="0"/>
              <a:t>Mathematical tools to define good clusters</a:t>
            </a:r>
            <a:endParaRPr sz="2000" dirty="0"/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600" dirty="0"/>
              <a:t>This presentation: focus on 2-clusters</a:t>
            </a:r>
            <a:endParaRPr sz="1600" dirty="0"/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2000" dirty="0"/>
              <a:t>Propose a time-efficient algorithm to find good 2-cluster </a:t>
            </a:r>
            <a:endParaRPr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>
            <a:spLocks noGrp="1"/>
          </p:cNvSpPr>
          <p:nvPr>
            <p:ph type="title"/>
          </p:nvPr>
        </p:nvSpPr>
        <p:spPr>
          <a:xfrm>
            <a:off x="729450" y="1257690"/>
            <a:ext cx="4785254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/>
          <a:p>
            <a:r>
              <a:rPr lang="en" sz="2400" dirty="0"/>
              <a:t>Algorithm (Spectral Clustering)</a:t>
            </a:r>
            <a:endParaRPr sz="2400" dirty="0"/>
          </a:p>
        </p:txBody>
      </p:sp>
      <p:sp>
        <p:nvSpPr>
          <p:cNvPr id="13" name="Google Shape;212;p32">
            <a:extLst>
              <a:ext uri="{FF2B5EF4-FFF2-40B4-BE49-F238E27FC236}">
                <a16:creationId xmlns:a16="http://schemas.microsoft.com/office/drawing/2014/main" id="{FBC028BA-E682-9D42-873D-4E049C30DC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9450" y="1811658"/>
            <a:ext cx="7688700" cy="2290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indent="-349250">
              <a:buSzPts val="1900"/>
            </a:pPr>
            <a:r>
              <a:rPr lang="en" sz="1700" dirty="0"/>
              <a:t>Find a good approximation of the eigenvector    of the smallest non-zero eigenvalue of “normalized L” (can use the power iteration method)</a:t>
            </a:r>
            <a:endParaRPr sz="1700" dirty="0"/>
          </a:p>
          <a:p>
            <a:pPr indent="-349250">
              <a:buSzPts val="1900"/>
            </a:pPr>
            <a:r>
              <a:rPr lang="en" sz="1700" dirty="0"/>
              <a:t>Sort the vertices of V according to      : </a:t>
            </a:r>
          </a:p>
          <a:p>
            <a:pPr marL="107950" indent="0">
              <a:buSzPts val="1900"/>
              <a:buNone/>
            </a:pPr>
            <a:endParaRPr lang="en" sz="1700" dirty="0"/>
          </a:p>
          <a:p>
            <a:pPr indent="-349250">
              <a:buSzPts val="1900"/>
            </a:pPr>
            <a:r>
              <a:rPr lang="en" sz="1700" dirty="0"/>
              <a:t>Iterate over the clusters     with each time adding       to the cluster. For each iteration calculate the conductance of </a:t>
            </a:r>
            <a:endParaRPr sz="1700" dirty="0"/>
          </a:p>
          <a:p>
            <a:pPr indent="-349250">
              <a:buSzPts val="1900"/>
            </a:pPr>
            <a:r>
              <a:rPr lang="en" sz="1700" dirty="0"/>
              <a:t>Return the cut      with minimum conductance</a:t>
            </a:r>
            <a:endParaRPr sz="17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14AFFD2-1FE2-3B4B-94C7-671C421D5F0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655735" y="1953522"/>
            <a:ext cx="225777" cy="28222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1E41380-E970-1944-889E-B6C5A931B7E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549891"/>
            <a:ext cx="225777" cy="28222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9987C6C-F623-7F41-ACB3-71685A38286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589865" y="3197117"/>
            <a:ext cx="196564" cy="23766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A841B72-37A8-6847-93D2-8AEE8DDCF71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459171" y="3482323"/>
            <a:ext cx="196564" cy="23766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F2FFDC1-7026-2B48-AE66-33E8103C6C3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743198" y="3783847"/>
            <a:ext cx="196564" cy="23766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4A3CF78-2437-5A4F-AA89-4223CB2F0CE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27351" y="3197117"/>
            <a:ext cx="196564" cy="2052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54089C7-AA0F-397B-03F2-D3CB33AB2E0A}"/>
                  </a:ext>
                </a:extLst>
              </p:cNvPr>
              <p:cNvSpPr txBox="1"/>
              <p:nvPr/>
            </p:nvSpPr>
            <p:spPr>
              <a:xfrm>
                <a:off x="4952321" y="2529466"/>
                <a:ext cx="277377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/>
                        <m:t>x</m:t>
                      </m:r>
                      <m:r>
                        <m:rPr>
                          <m:nor/>
                        </m:rPr>
                        <a:rPr lang="en-US" b="1"/>
                        <m:t>’</m:t>
                      </m:r>
                      <m:r>
                        <m:rPr>
                          <m:nor/>
                        </m:rPr>
                        <a:rPr lang="en-US"/>
                        <m:t>(</m:t>
                      </m:r>
                      <m:r>
                        <m:rPr>
                          <m:nor/>
                        </m:rPr>
                        <a:rPr lang="en-US"/>
                        <m:t>v</m:t>
                      </m:r>
                      <m:r>
                        <m:rPr>
                          <m:nor/>
                        </m:rPr>
                        <a:rPr lang="en-US"/>
                        <m:t>_1)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 b="1"/>
                        <m:t>x</m:t>
                      </m:r>
                      <m:r>
                        <m:rPr>
                          <m:nor/>
                        </m:rPr>
                        <a:rPr lang="en-US" b="1"/>
                        <m:t>’</m:t>
                      </m:r>
                      <m:r>
                        <m:rPr>
                          <m:nor/>
                        </m:rPr>
                        <a:rPr lang="en-US"/>
                        <m:t>(</m:t>
                      </m:r>
                      <m:r>
                        <m:rPr>
                          <m:nor/>
                        </m:rPr>
                        <a:rPr lang="en-US"/>
                        <m:t>v</m:t>
                      </m:r>
                      <m:r>
                        <m:rPr>
                          <m:nor/>
                        </m:rPr>
                        <a:rPr lang="en-US"/>
                        <m:t>_2)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m:rPr>
                          <m:nor/>
                        </m:rPr>
                        <a:rPr lang="en-US"/>
                        <m:t> …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 b="1"/>
                        <m:t>x</m:t>
                      </m:r>
                      <m:r>
                        <m:rPr>
                          <m:nor/>
                        </m:rPr>
                        <a:rPr lang="en-US" b="1"/>
                        <m:t>’</m:t>
                      </m:r>
                      <m:r>
                        <m:rPr>
                          <m:nor/>
                        </m:rPr>
                        <a:rPr lang="en-US"/>
                        <m:t>(</m:t>
                      </m:r>
                      <m:r>
                        <m:rPr>
                          <m:nor/>
                        </m:rPr>
                        <a:rPr lang="en-US"/>
                        <m:t>v</m:t>
                      </m:r>
                      <m:r>
                        <m:rPr>
                          <m:nor/>
                        </m:rPr>
                        <a:rPr lang="en-US"/>
                        <m:t>_</m:t>
                      </m:r>
                      <m:r>
                        <m:rPr>
                          <m:nor/>
                        </m:rPr>
                        <a:rPr lang="en-US"/>
                        <m:t>n</m:t>
                      </m:r>
                      <m:r>
                        <m:rPr>
                          <m:nor/>
                        </m:rPr>
                        <a:rPr lang="en-US"/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54089C7-AA0F-397B-03F2-D3CB33AB2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321" y="2529466"/>
                <a:ext cx="2773773" cy="430887"/>
              </a:xfrm>
              <a:prstGeom prst="rect">
                <a:avLst/>
              </a:prstGeom>
              <a:blipFill>
                <a:blip r:embed="rId6"/>
                <a:stretch>
                  <a:fillRect l="-455" t="-8571" r="-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>
            <a:spLocks noGrp="1"/>
          </p:cNvSpPr>
          <p:nvPr>
            <p:ph type="title"/>
          </p:nvPr>
        </p:nvSpPr>
        <p:spPr>
          <a:xfrm>
            <a:off x="729450" y="1257690"/>
            <a:ext cx="352369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/>
          <a:p>
            <a:r>
              <a:rPr lang="en" sz="2400" dirty="0"/>
              <a:t>Demonstration (step 1)</a:t>
            </a:r>
            <a:endParaRPr sz="2400" dirty="0"/>
          </a:p>
        </p:txBody>
      </p:sp>
      <p:pic>
        <p:nvPicPr>
          <p:cNvPr id="218" name="Google Shape;2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6350" y="1394531"/>
            <a:ext cx="3007350" cy="163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3268" y="3486515"/>
            <a:ext cx="3488276" cy="122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1988" y="1980837"/>
            <a:ext cx="2074875" cy="118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38069" y="3331840"/>
            <a:ext cx="679050" cy="137975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E894E52-5CBA-6C99-9BDD-3BE135D7199C}"/>
                  </a:ext>
                </a:extLst>
              </p:cNvPr>
              <p:cNvSpPr txBox="1"/>
              <p:nvPr/>
            </p:nvSpPr>
            <p:spPr>
              <a:xfrm>
                <a:off x="625792" y="2464027"/>
                <a:ext cx="3340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E894E52-5CBA-6C99-9BDD-3BE135D71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92" y="2464027"/>
                <a:ext cx="334066" cy="215444"/>
              </a:xfrm>
              <a:prstGeom prst="rect">
                <a:avLst/>
              </a:prstGeom>
              <a:blipFill>
                <a:blip r:embed="rId7"/>
                <a:stretch>
                  <a:fillRect l="-11111" r="-3704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9B4705-0176-5E69-AB73-E63EE7862EDE}"/>
                  </a:ext>
                </a:extLst>
              </p:cNvPr>
              <p:cNvSpPr txBox="1"/>
              <p:nvPr/>
            </p:nvSpPr>
            <p:spPr>
              <a:xfrm>
                <a:off x="625792" y="3987322"/>
                <a:ext cx="1468479" cy="2234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−1/2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−1/2</m:t>
                        </m:r>
                      </m:sup>
                    </m:sSup>
                  </m:oMath>
                </a14:m>
                <a:r>
                  <a:rPr lang="en-US" dirty="0"/>
                  <a:t>=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9B4705-0176-5E69-AB73-E63EE7862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92" y="3987322"/>
                <a:ext cx="1468479" cy="223459"/>
              </a:xfrm>
              <a:prstGeom prst="rect">
                <a:avLst/>
              </a:prstGeom>
              <a:blipFill>
                <a:blip r:embed="rId8"/>
                <a:stretch>
                  <a:fillRect l="-4274" t="-21053" r="-5983" b="-4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7A31B5-5A67-7A8F-3444-39C05235CA7D}"/>
                  </a:ext>
                </a:extLst>
              </p:cNvPr>
              <p:cNvSpPr txBox="1"/>
              <p:nvPr/>
            </p:nvSpPr>
            <p:spPr>
              <a:xfrm>
                <a:off x="6143922" y="3913993"/>
                <a:ext cx="39414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7A31B5-5A67-7A8F-3444-39C05235C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922" y="3913993"/>
                <a:ext cx="394147" cy="215444"/>
              </a:xfrm>
              <a:prstGeom prst="rect">
                <a:avLst/>
              </a:prstGeom>
              <a:blipFill>
                <a:blip r:embed="rId9"/>
                <a:stretch>
                  <a:fillRect l="-6061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>
            <a:spLocks noGrp="1"/>
          </p:cNvSpPr>
          <p:nvPr>
            <p:ph type="title"/>
          </p:nvPr>
        </p:nvSpPr>
        <p:spPr>
          <a:xfrm>
            <a:off x="729450" y="1257690"/>
            <a:ext cx="412000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/>
          <a:p>
            <a:r>
              <a:rPr lang="en" sz="2400" dirty="0"/>
              <a:t>Demonstration (Step 2 &amp; 3)</a:t>
            </a:r>
            <a:endParaRPr sz="2400" dirty="0"/>
          </a:p>
        </p:txBody>
      </p:sp>
      <p:graphicFrame>
        <p:nvGraphicFramePr>
          <p:cNvPr id="227" name="Google Shape;227;p34"/>
          <p:cNvGraphicFramePr/>
          <p:nvPr>
            <p:extLst>
              <p:ext uri="{D42A27DB-BD31-4B8C-83A1-F6EECF244321}">
                <p14:modId xmlns:p14="http://schemas.microsoft.com/office/powerpoint/2010/main" val="1753587981"/>
              </p:ext>
            </p:extLst>
          </p:nvPr>
        </p:nvGraphicFramePr>
        <p:xfrm>
          <a:off x="822961" y="1817841"/>
          <a:ext cx="7498081" cy="3169680"/>
        </p:xfrm>
        <a:graphic>
          <a:graphicData uri="http://schemas.openxmlformats.org/drawingml/2006/table">
            <a:tbl>
              <a:tblPr>
                <a:noFill/>
                <a:tableStyleId>{1051A4A7-C99B-4FEC-832B-6F9AB95A4E0E}</a:tableStyleId>
              </a:tblPr>
              <a:tblGrid>
                <a:gridCol w="12497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8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34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5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11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301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Iteration (i)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Vertex 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Entry value in </a:t>
                      </a:r>
                      <a:endParaRPr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𝛟(     )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01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-0.428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01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-0.331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F, 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01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-0.27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F, E, 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0.333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01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-0.147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F, E, G, 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0.143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01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0.399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F, E, G, D, B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301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0.476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F, E, G, D, B, 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301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0.476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F, E, G, D, B, A, 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N/A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AA085930-3541-B147-8374-B9A6CCD3994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34670" y="1949340"/>
            <a:ext cx="190004" cy="20520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AE502E0-B0FC-A743-8B9F-8C31A519241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517565" y="1910826"/>
            <a:ext cx="225777" cy="2822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DC9ED88-18F8-3C44-A248-52D489AE884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010861" y="1933108"/>
            <a:ext cx="196564" cy="2376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0E134F1-B2CB-4547-9F93-B1EB1FE3FEA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07295" y="1933108"/>
            <a:ext cx="196564" cy="23766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Google Shape;227;p34">
            <a:extLst>
              <a:ext uri="{FF2B5EF4-FFF2-40B4-BE49-F238E27FC236}">
                <a16:creationId xmlns:a16="http://schemas.microsoft.com/office/drawing/2014/main" id="{EA43C149-61F3-9645-B508-AD9AF3D10F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1490492"/>
              </p:ext>
            </p:extLst>
          </p:nvPr>
        </p:nvGraphicFramePr>
        <p:xfrm>
          <a:off x="822961" y="1817841"/>
          <a:ext cx="7498081" cy="3169680"/>
        </p:xfrm>
        <a:graphic>
          <a:graphicData uri="http://schemas.openxmlformats.org/drawingml/2006/table">
            <a:tbl>
              <a:tblPr>
                <a:noFill/>
                <a:tableStyleId>{1051A4A7-C99B-4FEC-832B-6F9AB95A4E0E}</a:tableStyleId>
              </a:tblPr>
              <a:tblGrid>
                <a:gridCol w="12497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8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34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5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11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301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Iteration (i)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Vertex 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Entry value in </a:t>
                      </a:r>
                      <a:endParaRPr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𝛟(     )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01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-0.428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01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-0.331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F, 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01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G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-0.27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F, E, 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0.333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01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C5601"/>
                          </a:solidFill>
                        </a:rPr>
                        <a:t>4</a:t>
                      </a:r>
                      <a:endParaRPr>
                        <a:solidFill>
                          <a:srgbClr val="EC560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C5601">
                        <a:alpha val="624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C5601"/>
                          </a:solidFill>
                        </a:rPr>
                        <a:t>D</a:t>
                      </a:r>
                      <a:endParaRPr>
                        <a:solidFill>
                          <a:srgbClr val="EC560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C5601">
                        <a:alpha val="624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C5601"/>
                          </a:solidFill>
                        </a:rPr>
                        <a:t>-0.147</a:t>
                      </a:r>
                      <a:endParaRPr>
                        <a:solidFill>
                          <a:srgbClr val="EC560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C5601">
                        <a:alpha val="624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C5601"/>
                          </a:solidFill>
                        </a:rPr>
                        <a:t>F, E, G, D</a:t>
                      </a:r>
                      <a:endParaRPr>
                        <a:solidFill>
                          <a:srgbClr val="EC560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C5601">
                        <a:alpha val="624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EC5601"/>
                          </a:solidFill>
                        </a:rPr>
                        <a:t>0.143</a:t>
                      </a:r>
                      <a:endParaRPr dirty="0">
                        <a:solidFill>
                          <a:srgbClr val="EC560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C5601">
                        <a:alpha val="624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01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0.399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F, E, G, D, B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301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0.476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F, E, G, D, B, 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301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0.476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F, E, G, D, B, A, 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N/A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FB1CBD77-56E6-2949-A361-2FECEECB9B5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34670" y="1949340"/>
            <a:ext cx="190004" cy="20520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D89BE38-1B55-CC46-9F00-D78DD572B5A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517565" y="1910826"/>
            <a:ext cx="225777" cy="28222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3DA599B-BFB5-D84D-9E6C-D6A5A521DD0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010861" y="1933108"/>
            <a:ext cx="196564" cy="23766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EDDC11A-8862-004F-8E2C-315FC3A0DE4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07295" y="1933108"/>
            <a:ext cx="196564" cy="237665"/>
          </a:xfrm>
          <a:prstGeom prst="rect">
            <a:avLst/>
          </a:prstGeom>
        </p:spPr>
      </p:pic>
      <p:sp>
        <p:nvSpPr>
          <p:cNvPr id="15" name="Google Shape;226;p34">
            <a:extLst>
              <a:ext uri="{FF2B5EF4-FFF2-40B4-BE49-F238E27FC236}">
                <a16:creationId xmlns:a16="http://schemas.microsoft.com/office/drawing/2014/main" id="{C52237FD-2EB8-434D-89B7-E6423FF81F92}"/>
              </a:ext>
            </a:extLst>
          </p:cNvPr>
          <p:cNvSpPr txBox="1">
            <a:spLocks/>
          </p:cNvSpPr>
          <p:nvPr/>
        </p:nvSpPr>
        <p:spPr>
          <a:xfrm>
            <a:off x="729450" y="1257690"/>
            <a:ext cx="412000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2400"/>
              <a:t>Demonstration (Step 2 &amp; 3)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1297177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>
            <a:spLocks noGrp="1"/>
          </p:cNvSpPr>
          <p:nvPr>
            <p:ph type="title"/>
          </p:nvPr>
        </p:nvSpPr>
        <p:spPr>
          <a:xfrm>
            <a:off x="729450" y="1246458"/>
            <a:ext cx="579674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/>
          <a:p>
            <a:r>
              <a:rPr lang="en" sz="2400" dirty="0"/>
              <a:t>Video Demonstration of the Algorithm</a:t>
            </a:r>
            <a:endParaRPr sz="2400" dirty="0"/>
          </a:p>
        </p:txBody>
      </p:sp>
      <p:sp>
        <p:nvSpPr>
          <p:cNvPr id="239" name="Google Shape;239;p36"/>
          <p:cNvSpPr txBox="1">
            <a:spLocks noGrp="1"/>
          </p:cNvSpPr>
          <p:nvPr>
            <p:ph type="body" idx="1"/>
          </p:nvPr>
        </p:nvSpPr>
        <p:spPr>
          <a:xfrm>
            <a:off x="729450" y="1800426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Setup:</a:t>
            </a:r>
            <a:endParaRPr sz="1600" dirty="0"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600" dirty="0"/>
              <a:t>Random sparsely connected graph with 20 vertices</a:t>
            </a:r>
            <a:endParaRPr sz="1600" dirty="0"/>
          </a:p>
        </p:txBody>
      </p:sp>
      <p:pic>
        <p:nvPicPr>
          <p:cNvPr id="3" name="Screen Recording 2023-04-30 at 4.45.08 PM.mov">
            <a:hlinkClick r:id="" action="ppaction://media"/>
            <a:extLst>
              <a:ext uri="{FF2B5EF4-FFF2-40B4-BE49-F238E27FC236}">
                <a16:creationId xmlns:a16="http://schemas.microsoft.com/office/drawing/2014/main" id="{9178CB44-6D39-F047-47FA-66B975AED1D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23.423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1781" y="0"/>
            <a:ext cx="6040437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"/>
          <p:cNvSpPr txBox="1">
            <a:spLocks noGrp="1"/>
          </p:cNvSpPr>
          <p:nvPr>
            <p:ph type="title"/>
          </p:nvPr>
        </p:nvSpPr>
        <p:spPr>
          <a:xfrm>
            <a:off x="729450" y="1258490"/>
            <a:ext cx="128589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/>
          <a:p>
            <a:r>
              <a:rPr lang="en" sz="2400" dirty="0"/>
              <a:t>Results</a:t>
            </a:r>
            <a:endParaRPr sz="2400" dirty="0"/>
          </a:p>
        </p:txBody>
      </p:sp>
      <p:pic>
        <p:nvPicPr>
          <p:cNvPr id="246" name="Google Shape;246;p37"/>
          <p:cNvPicPr preferRelativeResize="0"/>
          <p:nvPr/>
        </p:nvPicPr>
        <p:blipFill rotWithShape="1">
          <a:blip r:embed="rId3">
            <a:alphaModFix/>
          </a:blip>
          <a:srcRect l="1" r="964" b="1156"/>
          <a:stretch/>
        </p:blipFill>
        <p:spPr>
          <a:xfrm>
            <a:off x="3276000" y="1869010"/>
            <a:ext cx="2592000" cy="2016000"/>
          </a:xfrm>
          <a:prstGeom prst="roundRect">
            <a:avLst>
              <a:gd name="adj" fmla="val 3650"/>
            </a:avLst>
          </a:prstGeom>
          <a:solidFill>
            <a:srgbClr val="FFFFFF">
              <a:shade val="85000"/>
            </a:srgbClr>
          </a:solidFill>
          <a:ln w="3175">
            <a:solidFill>
              <a:schemeClr val="accent1"/>
            </a:solidFill>
          </a:ln>
          <a:effectLst>
            <a:reflection blurRad="6350" stA="50000" endA="300" endPos="38500" dist="50800" dir="5400000" sy="-100000" algn="bl" rotWithShape="0"/>
          </a:effectLst>
        </p:spPr>
      </p:pic>
      <p:pic>
        <p:nvPicPr>
          <p:cNvPr id="247" name="Google Shape;24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9436" y="1869010"/>
            <a:ext cx="2592000" cy="2016000"/>
          </a:xfrm>
          <a:prstGeom prst="roundRect">
            <a:avLst>
              <a:gd name="adj" fmla="val 3650"/>
            </a:avLst>
          </a:prstGeom>
          <a:solidFill>
            <a:srgbClr val="FFFFFF">
              <a:shade val="85000"/>
            </a:srgbClr>
          </a:solidFill>
          <a:ln w="3175">
            <a:solidFill>
              <a:schemeClr val="accent1"/>
            </a:solidFill>
          </a:ln>
          <a:effectLst>
            <a:reflection blurRad="6350" stA="50000" endA="300" endPos="38500" dist="50800" dir="5400000" sy="-100000" algn="bl" rotWithShape="0"/>
          </a:effectLst>
        </p:spPr>
      </p:pic>
      <p:pic>
        <p:nvPicPr>
          <p:cNvPr id="248" name="Google Shape;248;p37"/>
          <p:cNvPicPr preferRelativeResize="0"/>
          <p:nvPr/>
        </p:nvPicPr>
        <p:blipFill rotWithShape="1">
          <a:blip r:embed="rId5">
            <a:alphaModFix/>
          </a:blip>
          <a:srcRect t="-1" b="1215"/>
          <a:stretch/>
        </p:blipFill>
        <p:spPr>
          <a:xfrm>
            <a:off x="592564" y="1869010"/>
            <a:ext cx="2592000" cy="2016000"/>
          </a:xfrm>
          <a:prstGeom prst="roundRect">
            <a:avLst>
              <a:gd name="adj" fmla="val 3650"/>
            </a:avLst>
          </a:prstGeom>
          <a:solidFill>
            <a:srgbClr val="FFFFFF">
              <a:shade val="85000"/>
            </a:srgbClr>
          </a:solidFill>
          <a:ln w="3175">
            <a:solidFill>
              <a:schemeClr val="accent1"/>
            </a:solidFill>
          </a:ln>
          <a:effectLst>
            <a:reflection blurRad="6350" stA="50000" endA="300" endPos="38500" dist="50800" dir="5400000" sy="-100000" algn="bl" rotWithShape="0"/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8"/>
          <p:cNvSpPr txBox="1">
            <a:spLocks noGrp="1"/>
          </p:cNvSpPr>
          <p:nvPr>
            <p:ph type="title"/>
          </p:nvPr>
        </p:nvSpPr>
        <p:spPr>
          <a:xfrm>
            <a:off x="729450" y="1262088"/>
            <a:ext cx="2029693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/>
          <a:p>
            <a:r>
              <a:rPr lang="en" sz="2400" dirty="0"/>
              <a:t>Applications</a:t>
            </a:r>
            <a:endParaRPr sz="2400" dirty="0"/>
          </a:p>
        </p:txBody>
      </p:sp>
      <p:sp>
        <p:nvSpPr>
          <p:cNvPr id="254" name="Google Shape;254;p38"/>
          <p:cNvSpPr txBox="1">
            <a:spLocks noGrp="1"/>
          </p:cNvSpPr>
          <p:nvPr>
            <p:ph type="body" idx="1"/>
          </p:nvPr>
        </p:nvSpPr>
        <p:spPr>
          <a:xfrm>
            <a:off x="729451" y="1816056"/>
            <a:ext cx="7685100" cy="21667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 dirty="0"/>
              <a:t>PageRank: classification of websites in to topics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 dirty="0"/>
              <a:t>Community detection: detect communities or groups of nodes with similar connectivity patterns in social networks, biological networks, and other complex networks.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 dirty="0"/>
              <a:t>Recommendation Systems: Spectral clustering can be used in recommendation systems to group similar items or users based on their preferences, ratings, or behavior.</a:t>
            </a:r>
            <a:endParaRPr sz="16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>
            <a:spLocks noGrp="1"/>
          </p:cNvSpPr>
          <p:nvPr>
            <p:ph type="title"/>
          </p:nvPr>
        </p:nvSpPr>
        <p:spPr>
          <a:xfrm>
            <a:off x="729450" y="1262088"/>
            <a:ext cx="187099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/>
          <a:p>
            <a:r>
              <a:rPr lang="en" sz="2400" dirty="0"/>
              <a:t>References</a:t>
            </a:r>
            <a:endParaRPr sz="2400" dirty="0"/>
          </a:p>
        </p:txBody>
      </p:sp>
      <p:sp>
        <p:nvSpPr>
          <p:cNvPr id="260" name="Google Shape;260;p39"/>
          <p:cNvSpPr txBox="1">
            <a:spLocks noGrp="1"/>
          </p:cNvSpPr>
          <p:nvPr>
            <p:ph type="body" idx="1"/>
          </p:nvPr>
        </p:nvSpPr>
        <p:spPr>
          <a:xfrm>
            <a:off x="729450" y="1816056"/>
            <a:ext cx="7660406" cy="2203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GPT4 (for the algorithm implementation in python)</a:t>
            </a:r>
            <a:endParaRPr sz="11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en" sz="1100" dirty="0"/>
              <a:t>Chang, K. C., et al. “THE 1-LAPLACIAN CHEEGER CUT: THEORY AND ALGORITHMS.” Journal of Computational Mathematics, vol. 33, no. 5, 2015, pp. 443–67. JSTOR, http://</a:t>
            </a:r>
            <a:r>
              <a:rPr lang="en" sz="1100" dirty="0" err="1"/>
              <a:t>www.jstor.org</a:t>
            </a:r>
            <a:r>
              <a:rPr lang="en" sz="1100" dirty="0"/>
              <a:t>/stable/43693873. Accessed 7 Apr. 2023.</a:t>
            </a:r>
            <a:endParaRPr sz="11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en" sz="1100" dirty="0" err="1"/>
              <a:t>Arsić</a:t>
            </a:r>
            <a:r>
              <a:rPr lang="en" sz="1100" dirty="0"/>
              <a:t>, </a:t>
            </a:r>
            <a:r>
              <a:rPr lang="en" sz="1100" dirty="0" err="1"/>
              <a:t>Branko</a:t>
            </a:r>
            <a:r>
              <a:rPr lang="en" sz="1100" dirty="0"/>
              <a:t>, et al. “GRAPH SPECTRAL TECHNIQUES IN COMPUTER SCIENCES.” Applicable Analysis and Discrete Mathematics, vol. 6, no. 1, 2012, pp. 1–30. JSTOR, http://</a:t>
            </a:r>
            <a:r>
              <a:rPr lang="en" sz="1100" dirty="0" err="1"/>
              <a:t>www.jstor.org</a:t>
            </a:r>
            <a:r>
              <a:rPr lang="en" sz="1100" dirty="0"/>
              <a:t>/stable/43666153. Accessed 7 Apr. 2023.</a:t>
            </a:r>
            <a:endParaRPr sz="11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en" sz="1100" dirty="0" err="1"/>
              <a:t>Cvetković</a:t>
            </a:r>
            <a:r>
              <a:rPr lang="en" sz="1100" dirty="0"/>
              <a:t>, </a:t>
            </a:r>
            <a:r>
              <a:rPr lang="en" sz="1100" dirty="0" err="1"/>
              <a:t>Dragoš</a:t>
            </a:r>
            <a:r>
              <a:rPr lang="en" sz="1100" dirty="0"/>
              <a:t>, and Slobodan K. </a:t>
            </a:r>
            <a:r>
              <a:rPr lang="en" sz="1100" dirty="0" err="1"/>
              <a:t>Simić</a:t>
            </a:r>
            <a:r>
              <a:rPr lang="en" sz="1100" dirty="0"/>
              <a:t>. “TOWARDS A SPECTRAL THEORY OF GRAPHS BASED ON THE SIGNLESS LAPLACIAN, III.” Applicable Analysis and Discrete Mathematics, vol. 4, no. 1, 2010, pp. 156–66. JSTOR, http://</a:t>
            </a:r>
            <a:r>
              <a:rPr lang="en" sz="1100" dirty="0" err="1"/>
              <a:t>www.jstor.org</a:t>
            </a:r>
            <a:r>
              <a:rPr lang="en" sz="1100" dirty="0"/>
              <a:t>/stable/43671298. Accessed 7 Apr. 2023.</a:t>
            </a:r>
            <a:endParaRPr sz="1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200980" cy="1169521"/>
          </a:xfrm>
          <a:prstGeom prst="rect">
            <a:avLst/>
          </a:prstGeom>
        </p:spPr>
        <p:txBody>
          <a:bodyPr spcFirstLastPara="1" wrap="non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What is a Cluster?</a:t>
            </a:r>
            <a:endParaRPr sz="3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What is a Cluster (in Graph Theory)?</a:t>
            </a:r>
            <a:endParaRPr sz="3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729450" y="1250916"/>
            <a:ext cx="360865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/>
          <a:p>
            <a:r>
              <a:rPr lang="en" sz="2400" dirty="0"/>
              <a:t>Clusters (Data Science)</a:t>
            </a:r>
            <a:endParaRPr sz="2400" dirty="0"/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729450" y="1807938"/>
            <a:ext cx="3620050" cy="27023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A group of data points that “gathers around” a particular value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Distance between two data points from the same cluster is small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Distance between two data points from different clusters is big</a:t>
            </a:r>
            <a:endParaRPr sz="1600" dirty="0"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7067" y="910548"/>
            <a:ext cx="177165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5438" y="1126565"/>
            <a:ext cx="2259051" cy="15116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" name="组合 52">
            <a:extLst>
              <a:ext uri="{FF2B5EF4-FFF2-40B4-BE49-F238E27FC236}">
                <a16:creationId xmlns:a16="http://schemas.microsoft.com/office/drawing/2014/main" id="{2052F9AA-E53E-1C40-8799-6E2B982B5905}"/>
              </a:ext>
            </a:extLst>
          </p:cNvPr>
          <p:cNvGrpSpPr/>
          <p:nvPr/>
        </p:nvGrpSpPr>
        <p:grpSpPr>
          <a:xfrm>
            <a:off x="5892715" y="3206031"/>
            <a:ext cx="1301279" cy="1217068"/>
            <a:chOff x="4913466" y="3250700"/>
            <a:chExt cx="1301279" cy="1217068"/>
          </a:xfrm>
        </p:grpSpPr>
        <p:cxnSp>
          <p:nvCxnSpPr>
            <p:cNvPr id="3" name="直线箭头连接符 2">
              <a:extLst>
                <a:ext uri="{FF2B5EF4-FFF2-40B4-BE49-F238E27FC236}">
                  <a16:creationId xmlns:a16="http://schemas.microsoft.com/office/drawing/2014/main" id="{93071BCB-32EE-E44B-8E60-5AA900B419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3466" y="3250700"/>
              <a:ext cx="0" cy="121670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箭头连接符 8">
              <a:extLst>
                <a:ext uri="{FF2B5EF4-FFF2-40B4-BE49-F238E27FC236}">
                  <a16:creationId xmlns:a16="http://schemas.microsoft.com/office/drawing/2014/main" id="{61A52810-5162-F743-A28B-BDE9814480C1}"/>
                </a:ext>
              </a:extLst>
            </p:cNvPr>
            <p:cNvCxnSpPr>
              <a:cxnSpLocks/>
            </p:cNvCxnSpPr>
            <p:nvPr/>
          </p:nvCxnSpPr>
          <p:spPr>
            <a:xfrm>
              <a:off x="4922438" y="4467768"/>
              <a:ext cx="1292307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07F0EBC3-3B5D-194C-A3F6-75AE8993281A}"/>
                </a:ext>
              </a:extLst>
            </p:cNvPr>
            <p:cNvSpPr/>
            <p:nvPr/>
          </p:nvSpPr>
          <p:spPr>
            <a:xfrm>
              <a:off x="5097826" y="3440669"/>
              <a:ext cx="64653" cy="6565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5A2E6E3D-6517-9A4B-9EAD-33AAE353366E}"/>
                </a:ext>
              </a:extLst>
            </p:cNvPr>
            <p:cNvSpPr/>
            <p:nvPr/>
          </p:nvSpPr>
          <p:spPr>
            <a:xfrm>
              <a:off x="5169772" y="3682913"/>
              <a:ext cx="64653" cy="6565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918A7241-B1A7-2543-905C-23522459AEF2}"/>
                </a:ext>
              </a:extLst>
            </p:cNvPr>
            <p:cNvSpPr/>
            <p:nvPr/>
          </p:nvSpPr>
          <p:spPr>
            <a:xfrm>
              <a:off x="5362873" y="3474496"/>
              <a:ext cx="64653" cy="6565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9F9696B4-7B07-9A4F-9ACA-B2D5244D4CFA}"/>
                </a:ext>
              </a:extLst>
            </p:cNvPr>
            <p:cNvSpPr/>
            <p:nvPr/>
          </p:nvSpPr>
          <p:spPr>
            <a:xfrm>
              <a:off x="5107559" y="4221960"/>
              <a:ext cx="64653" cy="6565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F07CDBCA-2010-E746-B234-A8F5F062BC1F}"/>
                </a:ext>
              </a:extLst>
            </p:cNvPr>
            <p:cNvSpPr/>
            <p:nvPr/>
          </p:nvSpPr>
          <p:spPr>
            <a:xfrm>
              <a:off x="5433205" y="4123629"/>
              <a:ext cx="64653" cy="6565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6B0ABEAD-3167-6C45-B76D-0156E1B20093}"/>
                </a:ext>
              </a:extLst>
            </p:cNvPr>
            <p:cNvSpPr/>
            <p:nvPr/>
          </p:nvSpPr>
          <p:spPr>
            <a:xfrm>
              <a:off x="5286039" y="4328520"/>
              <a:ext cx="64653" cy="6565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F3ECFD2-7226-7847-9F08-C29787E29784}"/>
                </a:ext>
              </a:extLst>
            </p:cNvPr>
            <p:cNvSpPr/>
            <p:nvPr/>
          </p:nvSpPr>
          <p:spPr>
            <a:xfrm>
              <a:off x="5633149" y="3715742"/>
              <a:ext cx="64653" cy="6565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38A26EE3-51E3-8048-9B6B-DEC84BBB8FDE}"/>
                </a:ext>
              </a:extLst>
            </p:cNvPr>
            <p:cNvSpPr/>
            <p:nvPr/>
          </p:nvSpPr>
          <p:spPr>
            <a:xfrm>
              <a:off x="5943803" y="3650084"/>
              <a:ext cx="64653" cy="6565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D2C7C880-6D36-CA4A-B260-6935382A80A2}"/>
                </a:ext>
              </a:extLst>
            </p:cNvPr>
            <p:cNvSpPr/>
            <p:nvPr/>
          </p:nvSpPr>
          <p:spPr>
            <a:xfrm>
              <a:off x="5787819" y="3845148"/>
              <a:ext cx="64653" cy="6565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CA97C9D3-95C8-7B46-BE5D-3D5E610AA495}"/>
                </a:ext>
              </a:extLst>
            </p:cNvPr>
            <p:cNvSpPr/>
            <p:nvPr/>
          </p:nvSpPr>
          <p:spPr>
            <a:xfrm>
              <a:off x="5943803" y="3921390"/>
              <a:ext cx="64653" cy="6565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AB98A911-5BC9-804A-8134-D91D0DD7F444}"/>
              </a:ext>
            </a:extLst>
          </p:cNvPr>
          <p:cNvGrpSpPr/>
          <p:nvPr/>
        </p:nvGrpSpPr>
        <p:grpSpPr>
          <a:xfrm>
            <a:off x="5992949" y="3343859"/>
            <a:ext cx="1138347" cy="1035287"/>
            <a:chOff x="5009149" y="3385440"/>
            <a:chExt cx="1138347" cy="1035287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C495C105-08AB-D741-B0E5-61772FED53C0}"/>
                </a:ext>
              </a:extLst>
            </p:cNvPr>
            <p:cNvSpPr/>
            <p:nvPr/>
          </p:nvSpPr>
          <p:spPr>
            <a:xfrm>
              <a:off x="5009149" y="3385440"/>
              <a:ext cx="482705" cy="382072"/>
            </a:xfrm>
            <a:prstGeom prst="ellipse">
              <a:avLst/>
            </a:prstGeom>
            <a:solidFill>
              <a:srgbClr val="0070C0">
                <a:alpha val="50196"/>
              </a:srgbClr>
            </a:solidFill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3E51D07F-6C7E-C846-9ED1-9C35138E16FE}"/>
                </a:ext>
              </a:extLst>
            </p:cNvPr>
            <p:cNvSpPr/>
            <p:nvPr/>
          </p:nvSpPr>
          <p:spPr>
            <a:xfrm>
              <a:off x="5587536" y="3578556"/>
              <a:ext cx="559960" cy="439688"/>
            </a:xfrm>
            <a:prstGeom prst="ellipse">
              <a:avLst/>
            </a:prstGeom>
            <a:solidFill>
              <a:srgbClr val="00B050">
                <a:alpha val="49412"/>
              </a:srgbClr>
            </a:solidFill>
            <a:ln w="95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28B52B79-1684-BB46-BEE5-81D22DB5DEB8}"/>
                </a:ext>
              </a:extLst>
            </p:cNvPr>
            <p:cNvSpPr/>
            <p:nvPr/>
          </p:nvSpPr>
          <p:spPr>
            <a:xfrm>
              <a:off x="5077398" y="4059881"/>
              <a:ext cx="481934" cy="360846"/>
            </a:xfrm>
            <a:prstGeom prst="ellipse">
              <a:avLst/>
            </a:prstGeom>
            <a:solidFill>
              <a:srgbClr val="FFC000">
                <a:alpha val="49412"/>
              </a:srgbClr>
            </a:solidFill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26BDB963-1E3C-4E4B-B797-D83859ABC467}"/>
              </a:ext>
            </a:extLst>
          </p:cNvPr>
          <p:cNvGrpSpPr/>
          <p:nvPr/>
        </p:nvGrpSpPr>
        <p:grpSpPr>
          <a:xfrm>
            <a:off x="6145480" y="3308840"/>
            <a:ext cx="1793311" cy="1026354"/>
            <a:chOff x="5169923" y="3381268"/>
            <a:chExt cx="1793311" cy="1026354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6CCE211-2995-A341-B5AB-77B6CA1F53C8}"/>
                </a:ext>
              </a:extLst>
            </p:cNvPr>
            <p:cNvSpPr txBox="1"/>
            <p:nvPr/>
          </p:nvSpPr>
          <p:spPr>
            <a:xfrm>
              <a:off x="5587536" y="3381268"/>
              <a:ext cx="137569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800" dirty="0"/>
                <a:t>High</a:t>
              </a:r>
              <a:r>
                <a:rPr kumimoji="1" lang="zh-CN" altLang="en-US" sz="800" dirty="0"/>
                <a:t> </a:t>
              </a:r>
              <a:r>
                <a:rPr kumimoji="1" lang="en-US" altLang="zh-CN" sz="800" dirty="0"/>
                <a:t>inter-cluster</a:t>
              </a:r>
              <a:r>
                <a:rPr kumimoji="1" lang="zh-CN" altLang="en-US" sz="800" dirty="0"/>
                <a:t> </a:t>
              </a:r>
              <a:r>
                <a:rPr kumimoji="1" lang="en-US" altLang="zh-CN" sz="800" dirty="0"/>
                <a:t>distance</a:t>
              </a:r>
              <a:endParaRPr kumimoji="1" lang="zh-CN" altLang="en-US" sz="800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814F312-018F-644D-A298-2797880699CD}"/>
                </a:ext>
              </a:extLst>
            </p:cNvPr>
            <p:cNvSpPr txBox="1"/>
            <p:nvPr/>
          </p:nvSpPr>
          <p:spPr>
            <a:xfrm>
              <a:off x="5537077" y="4192178"/>
              <a:ext cx="135325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800" dirty="0"/>
                <a:t>Low</a:t>
              </a:r>
              <a:r>
                <a:rPr kumimoji="1" lang="zh-CN" altLang="en-US" sz="800" dirty="0"/>
                <a:t> </a:t>
              </a:r>
              <a:r>
                <a:rPr kumimoji="1" lang="en-US" altLang="zh-CN" sz="800" dirty="0"/>
                <a:t>intra-cluster</a:t>
              </a:r>
              <a:r>
                <a:rPr kumimoji="1" lang="zh-CN" altLang="en-US" sz="800" dirty="0"/>
                <a:t> </a:t>
              </a:r>
              <a:r>
                <a:rPr kumimoji="1" lang="en-US" altLang="zh-CN" sz="800" dirty="0"/>
                <a:t>distance</a:t>
              </a:r>
              <a:endParaRPr kumimoji="1" lang="zh-CN" altLang="en-US" sz="800" dirty="0"/>
            </a:p>
          </p:txBody>
        </p:sp>
        <p:cxnSp>
          <p:nvCxnSpPr>
            <p:cNvPr id="23" name="直线箭头连接符 22">
              <a:extLst>
                <a:ext uri="{FF2B5EF4-FFF2-40B4-BE49-F238E27FC236}">
                  <a16:creationId xmlns:a16="http://schemas.microsoft.com/office/drawing/2014/main" id="{375C3D3A-77D3-D14F-8BBD-2BD88BB97837}"/>
                </a:ext>
              </a:extLst>
            </p:cNvPr>
            <p:cNvCxnSpPr>
              <a:cxnSpLocks/>
            </p:cNvCxnSpPr>
            <p:nvPr/>
          </p:nvCxnSpPr>
          <p:spPr>
            <a:xfrm>
              <a:off x="5270519" y="3572608"/>
              <a:ext cx="593111" cy="188922"/>
            </a:xfrm>
            <a:prstGeom prst="straightConnector1">
              <a:avLst/>
            </a:prstGeom>
            <a:ln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A9660AEF-9CAD-4C4A-B645-9273B382CFC6}"/>
                </a:ext>
              </a:extLst>
            </p:cNvPr>
            <p:cNvGrpSpPr/>
            <p:nvPr/>
          </p:nvGrpSpPr>
          <p:grpSpPr>
            <a:xfrm rot="2763439">
              <a:off x="5215327" y="3544641"/>
              <a:ext cx="68102" cy="70935"/>
              <a:chOff x="5867650" y="2949234"/>
              <a:chExt cx="116083" cy="112737"/>
            </a:xfrm>
          </p:grpSpPr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EB99F6D5-D16E-F94D-8405-8ACD098BF4EC}"/>
                  </a:ext>
                </a:extLst>
              </p:cNvPr>
              <p:cNvSpPr/>
              <p:nvPr/>
            </p:nvSpPr>
            <p:spPr>
              <a:xfrm rot="10800000">
                <a:off x="5867650" y="2989938"/>
                <a:ext cx="116083" cy="3052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A6DDEB27-B5CB-8C4F-9F27-7299A3B1E34C}"/>
                  </a:ext>
                </a:extLst>
              </p:cNvPr>
              <p:cNvSpPr/>
              <p:nvPr/>
            </p:nvSpPr>
            <p:spPr>
              <a:xfrm rot="5400000">
                <a:off x="5871719" y="2989887"/>
                <a:ext cx="112737" cy="3143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078B28B6-8A09-A34D-8FB7-E9336C8E4053}"/>
                </a:ext>
              </a:extLst>
            </p:cNvPr>
            <p:cNvGrpSpPr/>
            <p:nvPr/>
          </p:nvGrpSpPr>
          <p:grpSpPr>
            <a:xfrm rot="2763439">
              <a:off x="5281793" y="4204836"/>
              <a:ext cx="68102" cy="70935"/>
              <a:chOff x="5867650" y="2949234"/>
              <a:chExt cx="116083" cy="112737"/>
            </a:xfrm>
          </p:grpSpPr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A31BC0D8-1C07-234F-8555-B9C76B29D8FB}"/>
                  </a:ext>
                </a:extLst>
              </p:cNvPr>
              <p:cNvSpPr/>
              <p:nvPr/>
            </p:nvSpPr>
            <p:spPr>
              <a:xfrm rot="10800000">
                <a:off x="5867650" y="2989938"/>
                <a:ext cx="116083" cy="3052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C21C7A61-915B-2547-97FA-659F9824BE01}"/>
                  </a:ext>
                </a:extLst>
              </p:cNvPr>
              <p:cNvSpPr/>
              <p:nvPr/>
            </p:nvSpPr>
            <p:spPr>
              <a:xfrm rot="5400000">
                <a:off x="5871719" y="2989887"/>
                <a:ext cx="112737" cy="3143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2FC70FAC-F629-FE47-A1E1-28EDFD8938B7}"/>
                </a:ext>
              </a:extLst>
            </p:cNvPr>
            <p:cNvGrpSpPr/>
            <p:nvPr/>
          </p:nvGrpSpPr>
          <p:grpSpPr>
            <a:xfrm rot="2763439">
              <a:off x="5843768" y="3744461"/>
              <a:ext cx="68102" cy="70935"/>
              <a:chOff x="5867650" y="2949234"/>
              <a:chExt cx="116083" cy="112737"/>
            </a:xfrm>
          </p:grpSpPr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F809A39D-F6C6-F540-931C-CA44C95FF3E0}"/>
                  </a:ext>
                </a:extLst>
              </p:cNvPr>
              <p:cNvSpPr/>
              <p:nvPr/>
            </p:nvSpPr>
            <p:spPr>
              <a:xfrm rot="10800000">
                <a:off x="5867650" y="2989938"/>
                <a:ext cx="116083" cy="3052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CA018E83-7A6F-CD4D-8248-5C8A2F0224AD}"/>
                  </a:ext>
                </a:extLst>
              </p:cNvPr>
              <p:cNvSpPr/>
              <p:nvPr/>
            </p:nvSpPr>
            <p:spPr>
              <a:xfrm rot="5400000">
                <a:off x="5871719" y="2989887"/>
                <a:ext cx="112737" cy="3143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97" name="直线箭头连接符 96">
              <a:extLst>
                <a:ext uri="{FF2B5EF4-FFF2-40B4-BE49-F238E27FC236}">
                  <a16:creationId xmlns:a16="http://schemas.microsoft.com/office/drawing/2014/main" id="{6387CE7F-D5CB-6D42-8847-3580D8491D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4969" y="4171459"/>
              <a:ext cx="102988" cy="71547"/>
            </a:xfrm>
            <a:prstGeom prst="straightConnector1">
              <a:avLst/>
            </a:prstGeom>
            <a:ln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箭头连接符 101">
              <a:extLst>
                <a:ext uri="{FF2B5EF4-FFF2-40B4-BE49-F238E27FC236}">
                  <a16:creationId xmlns:a16="http://schemas.microsoft.com/office/drawing/2014/main" id="{F3F3F6AC-BEB5-184D-A40E-C397429009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9923" y="4232777"/>
              <a:ext cx="116050" cy="32066"/>
            </a:xfrm>
            <a:prstGeom prst="straightConnector1">
              <a:avLst/>
            </a:prstGeom>
            <a:ln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箭头连接符 107">
              <a:extLst>
                <a:ext uri="{FF2B5EF4-FFF2-40B4-BE49-F238E27FC236}">
                  <a16:creationId xmlns:a16="http://schemas.microsoft.com/office/drawing/2014/main" id="{8044F11A-F012-C047-A93C-CF3AA6F8511A}"/>
                </a:ext>
              </a:extLst>
            </p:cNvPr>
            <p:cNvCxnSpPr>
              <a:cxnSpLocks/>
              <a:endCxn id="86" idx="1"/>
            </p:cNvCxnSpPr>
            <p:nvPr/>
          </p:nvCxnSpPr>
          <p:spPr>
            <a:xfrm flipV="1">
              <a:off x="5335253" y="4264646"/>
              <a:ext cx="4403" cy="113848"/>
            </a:xfrm>
            <a:prstGeom prst="straightConnector1">
              <a:avLst/>
            </a:prstGeom>
            <a:ln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729450" y="1250916"/>
            <a:ext cx="5181196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/>
          <a:p>
            <a:r>
              <a:rPr lang="en" sz="2400" dirty="0"/>
              <a:t>Clusters (Graph Theory Analogue)</a:t>
            </a:r>
            <a:endParaRPr sz="2400"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729450" y="1819228"/>
            <a:ext cx="7688700" cy="14855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A set of clusters {</a:t>
            </a:r>
            <a:r>
              <a:rPr lang="zh-CN" altLang="en-US" sz="2000" dirty="0"/>
              <a:t>              </a:t>
            </a:r>
            <a:r>
              <a:rPr lang="en" sz="2000" dirty="0"/>
              <a:t>} of a graph G=(V, E) is a partition of V that satisfies the following properties:</a:t>
            </a:r>
            <a:endParaRPr sz="20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600" dirty="0"/>
              <a:t>Small intra-cluster distance</a:t>
            </a:r>
            <a:endParaRPr sz="16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600" dirty="0"/>
              <a:t>Big inter-cluster distance</a:t>
            </a:r>
            <a:endParaRPr sz="1600" dirty="0"/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838" y="3322196"/>
            <a:ext cx="4380325" cy="144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5E22C65-FEAC-E047-8F48-E005421E24C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307418" y="2011892"/>
            <a:ext cx="717073" cy="22257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726935" y="1256222"/>
            <a:ext cx="7763633" cy="446246"/>
          </a:xfrm>
          <a:prstGeom prst="rect">
            <a:avLst/>
          </a:prstGeom>
        </p:spPr>
        <p:txBody>
          <a:bodyPr spcFirstLastPara="1" wrap="non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Q: How to Find “Good” Clusters in an Extremely Large and Messy Graph ?</a:t>
            </a:r>
            <a:endParaRPr sz="1700" dirty="0"/>
          </a:p>
        </p:txBody>
      </p:sp>
      <p:pic>
        <p:nvPicPr>
          <p:cNvPr id="122" name="Google Shape;12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0188" y="1817199"/>
            <a:ext cx="3254500" cy="2784451"/>
          </a:xfrm>
          <a:prstGeom prst="roundRect">
            <a:avLst>
              <a:gd name="adj" fmla="val 3650"/>
            </a:avLst>
          </a:prstGeom>
          <a:solidFill>
            <a:srgbClr val="FFFFFF">
              <a:shade val="85000"/>
            </a:srgbClr>
          </a:solidFill>
          <a:ln w="3175">
            <a:solidFill>
              <a:schemeClr val="accent1"/>
            </a:solidFill>
          </a:ln>
          <a:effectLst>
            <a:reflection blurRad="6350" stA="50000" endA="300" endPos="38500" dist="50800" dir="5400000" sy="-100000" algn="bl" rotWithShape="0"/>
          </a:effectLst>
        </p:spPr>
      </p:pic>
      <p:pic>
        <p:nvPicPr>
          <p:cNvPr id="123" name="Google Shape;123;p18"/>
          <p:cNvPicPr preferRelativeResize="0"/>
          <p:nvPr/>
        </p:nvPicPr>
        <p:blipFill rotWithShape="1">
          <a:blip r:embed="rId4">
            <a:alphaModFix/>
          </a:blip>
          <a:srcRect l="2257" b="30269"/>
          <a:stretch/>
        </p:blipFill>
        <p:spPr>
          <a:xfrm>
            <a:off x="5000516" y="1817198"/>
            <a:ext cx="3253296" cy="2784451"/>
          </a:xfrm>
          <a:prstGeom prst="roundRect">
            <a:avLst>
              <a:gd name="adj" fmla="val 3650"/>
            </a:avLst>
          </a:prstGeom>
          <a:solidFill>
            <a:srgbClr val="FFFFFF">
              <a:shade val="85000"/>
            </a:srgbClr>
          </a:solidFill>
          <a:ln w="3175">
            <a:solidFill>
              <a:schemeClr val="accent1"/>
            </a:solidFill>
          </a:ln>
          <a:effectLst>
            <a:reflection blurRad="6350" stA="50000" endA="300" endPos="38500" dist="50800" dir="5400000" sy="-100000" algn="bl" rotWithShape="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729450" y="1259658"/>
            <a:ext cx="5852854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/>
          <a:p>
            <a:r>
              <a:rPr lang="en" sz="2400" dirty="0"/>
              <a:t>What Partitions Give “Good” Clusters? </a:t>
            </a:r>
            <a:endParaRPr sz="2400" dirty="0"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1"/>
          </p:nvPr>
        </p:nvSpPr>
        <p:spPr>
          <a:xfrm>
            <a:off x="729450" y="1813626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This presentation, focuses on 2-clusters of V (partition the vertices into two subsets       and      )</a:t>
            </a:r>
            <a:endParaRPr sz="2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4A08283-7524-3E4C-979E-6D601FF205B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208774" y="2349231"/>
            <a:ext cx="278560" cy="30356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0E0FE9C-E07B-D74F-96DB-3A0321B8EB9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016476" y="2349230"/>
            <a:ext cx="227761" cy="30356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>
            <a:spLocks noGrp="1"/>
          </p:cNvSpPr>
          <p:nvPr>
            <p:ph type="title"/>
          </p:nvPr>
        </p:nvSpPr>
        <p:spPr>
          <a:xfrm>
            <a:off x="729450" y="1259658"/>
            <a:ext cx="360063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/>
          <a:p>
            <a:r>
              <a:rPr lang="en" sz="2400" dirty="0"/>
              <a:t>Examples of 2-Clusters</a:t>
            </a:r>
            <a:endParaRPr sz="2400" dirty="0"/>
          </a:p>
        </p:txBody>
      </p:sp>
      <p:sp>
        <p:nvSpPr>
          <p:cNvPr id="136" name="Google Shape;136;p20"/>
          <p:cNvSpPr txBox="1"/>
          <p:nvPr/>
        </p:nvSpPr>
        <p:spPr>
          <a:xfrm>
            <a:off x="729450" y="1813626"/>
            <a:ext cx="457130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Need to remove too many edges</a:t>
            </a:r>
            <a:endParaRPr sz="16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C608EEC-1D0D-A942-BA38-DB9B5CCB35B2}"/>
              </a:ext>
            </a:extLst>
          </p:cNvPr>
          <p:cNvGrpSpPr/>
          <p:nvPr/>
        </p:nvGrpSpPr>
        <p:grpSpPr>
          <a:xfrm>
            <a:off x="2092479" y="2654002"/>
            <a:ext cx="1381690" cy="1282040"/>
            <a:chOff x="5126685" y="1038638"/>
            <a:chExt cx="1381690" cy="1282040"/>
          </a:xfrm>
        </p:grpSpPr>
        <p:cxnSp>
          <p:nvCxnSpPr>
            <p:cNvPr id="3" name="直线连接符 2">
              <a:extLst>
                <a:ext uri="{FF2B5EF4-FFF2-40B4-BE49-F238E27FC236}">
                  <a16:creationId xmlns:a16="http://schemas.microsoft.com/office/drawing/2014/main" id="{AE8BE4D3-12FD-9E41-92C2-EE36ACBBEA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4350" y="1038638"/>
              <a:ext cx="584025" cy="56002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三角形 3">
              <a:extLst>
                <a:ext uri="{FF2B5EF4-FFF2-40B4-BE49-F238E27FC236}">
                  <a16:creationId xmlns:a16="http://schemas.microsoft.com/office/drawing/2014/main" id="{0300DE29-C8F8-784B-9272-8D847773B46E}"/>
                </a:ext>
              </a:extLst>
            </p:cNvPr>
            <p:cNvSpPr/>
            <p:nvPr/>
          </p:nvSpPr>
          <p:spPr>
            <a:xfrm rot="2332899">
              <a:off x="5126685" y="1514017"/>
              <a:ext cx="1084671" cy="806661"/>
            </a:xfrm>
            <a:prstGeom prst="triangl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256C72B3-EE07-494F-B224-5BCC01FC6AF0}"/>
              </a:ext>
            </a:extLst>
          </p:cNvPr>
          <p:cNvGrpSpPr/>
          <p:nvPr/>
        </p:nvGrpSpPr>
        <p:grpSpPr>
          <a:xfrm>
            <a:off x="2151216" y="2696475"/>
            <a:ext cx="1620735" cy="1799298"/>
            <a:chOff x="3230247" y="3260073"/>
            <a:chExt cx="1620735" cy="1799298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D0F93431-44EF-6347-9D75-AD753A74A87A}"/>
                </a:ext>
              </a:extLst>
            </p:cNvPr>
            <p:cNvSpPr/>
            <p:nvPr/>
          </p:nvSpPr>
          <p:spPr>
            <a:xfrm rot="18930487">
              <a:off x="3230247" y="3695882"/>
              <a:ext cx="500395" cy="1363489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27CE59F5-B275-E34F-A51F-DD9720029F4E}"/>
                </a:ext>
              </a:extLst>
            </p:cNvPr>
            <p:cNvSpPr/>
            <p:nvPr/>
          </p:nvSpPr>
          <p:spPr>
            <a:xfrm rot="19136193">
              <a:off x="3693713" y="3260073"/>
              <a:ext cx="1157269" cy="482795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2E7F6AE-312C-0849-9DAC-D16D3DB94576}"/>
              </a:ext>
            </a:extLst>
          </p:cNvPr>
          <p:cNvGrpSpPr/>
          <p:nvPr/>
        </p:nvGrpSpPr>
        <p:grpSpPr>
          <a:xfrm>
            <a:off x="5964391" y="2775097"/>
            <a:ext cx="1381690" cy="1282040"/>
            <a:chOff x="5126685" y="1038638"/>
            <a:chExt cx="1381690" cy="1282040"/>
          </a:xfrm>
        </p:grpSpPr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32C91419-4579-2544-83CC-D9A1F24941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4350" y="1038638"/>
              <a:ext cx="584025" cy="56002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三角形 16">
              <a:extLst>
                <a:ext uri="{FF2B5EF4-FFF2-40B4-BE49-F238E27FC236}">
                  <a16:creationId xmlns:a16="http://schemas.microsoft.com/office/drawing/2014/main" id="{14F92EFA-E124-CC45-90A2-444F80F52991}"/>
                </a:ext>
              </a:extLst>
            </p:cNvPr>
            <p:cNvSpPr/>
            <p:nvPr/>
          </p:nvSpPr>
          <p:spPr>
            <a:xfrm rot="2332899">
              <a:off x="5126685" y="1514017"/>
              <a:ext cx="1084671" cy="806661"/>
            </a:xfrm>
            <a:prstGeom prst="triangl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E51E9E4-68D9-D04E-931B-1A12DD3BA75A}"/>
              </a:ext>
            </a:extLst>
          </p:cNvPr>
          <p:cNvGrpSpPr/>
          <p:nvPr/>
        </p:nvGrpSpPr>
        <p:grpSpPr>
          <a:xfrm>
            <a:off x="5653662" y="2571750"/>
            <a:ext cx="1945485" cy="1927212"/>
            <a:chOff x="2846169" y="2993040"/>
            <a:chExt cx="1945485" cy="1927212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D3D79B61-3322-5341-B5B2-5E6389AEBFFB}"/>
                </a:ext>
              </a:extLst>
            </p:cNvPr>
            <p:cNvSpPr/>
            <p:nvPr/>
          </p:nvSpPr>
          <p:spPr>
            <a:xfrm rot="18930487">
              <a:off x="2846169" y="3556763"/>
              <a:ext cx="1351479" cy="1363489"/>
            </a:xfrm>
            <a:prstGeom prst="ellipse">
              <a:avLst/>
            </a:pr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B3EC66FF-D739-F244-96E5-283BB095FB97}"/>
                </a:ext>
              </a:extLst>
            </p:cNvPr>
            <p:cNvSpPr/>
            <p:nvPr/>
          </p:nvSpPr>
          <p:spPr>
            <a:xfrm rot="19136193">
              <a:off x="4300764" y="2993040"/>
              <a:ext cx="490890" cy="482795"/>
            </a:xfrm>
            <a:prstGeom prst="ellipse">
              <a:avLst/>
            </a:pr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title"/>
          </p:nvPr>
        </p:nvSpPr>
        <p:spPr>
          <a:xfrm>
            <a:off x="729450" y="1259658"/>
            <a:ext cx="360063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/>
          <a:p>
            <a:r>
              <a:rPr lang="en" sz="2400" dirty="0"/>
              <a:t>Examples of 2-Clusters</a:t>
            </a:r>
            <a:endParaRPr sz="2400" dirty="0"/>
          </a:p>
        </p:txBody>
      </p:sp>
      <p:sp>
        <p:nvSpPr>
          <p:cNvPr id="145" name="Google Shape;145;p21"/>
          <p:cNvSpPr txBox="1"/>
          <p:nvPr/>
        </p:nvSpPr>
        <p:spPr>
          <a:xfrm>
            <a:off x="729450" y="1815292"/>
            <a:ext cx="541054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000">
                <a:solidFill>
                  <a:schemeClr val="accent1"/>
                </a:solidFill>
                <a:latin typeface="Lato"/>
                <a:ea typeface="Lato"/>
                <a:cs typeface="Lato"/>
              </a:defRPr>
            </a:lvl1pPr>
          </a:lstStyle>
          <a:p>
            <a:r>
              <a:rPr lang="en" sz="1600" dirty="0">
                <a:sym typeface="Lato"/>
              </a:rPr>
              <a:t>Two subgraphs are not “balanced in size”</a:t>
            </a:r>
            <a:endParaRPr sz="1600" dirty="0">
              <a:sym typeface="Lato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6192CAF-57CF-194F-8811-E14BD258221B}"/>
              </a:ext>
            </a:extLst>
          </p:cNvPr>
          <p:cNvGrpSpPr/>
          <p:nvPr/>
        </p:nvGrpSpPr>
        <p:grpSpPr>
          <a:xfrm>
            <a:off x="1516639" y="2483556"/>
            <a:ext cx="2327747" cy="2007967"/>
            <a:chOff x="2981427" y="3237646"/>
            <a:chExt cx="2680656" cy="2242264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02C83BD7-C28B-FA45-9B81-0934DC7A8E55}"/>
                </a:ext>
              </a:extLst>
            </p:cNvPr>
            <p:cNvSpPr/>
            <p:nvPr/>
          </p:nvSpPr>
          <p:spPr>
            <a:xfrm rot="18930487">
              <a:off x="2981427" y="3237646"/>
              <a:ext cx="2278245" cy="2242264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FC9CC7C4-46B6-544C-AC84-5264BBC27D63}"/>
                </a:ext>
              </a:extLst>
            </p:cNvPr>
            <p:cNvSpPr/>
            <p:nvPr/>
          </p:nvSpPr>
          <p:spPr>
            <a:xfrm rot="19136193">
              <a:off x="5342393" y="4638241"/>
              <a:ext cx="319690" cy="313925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96AA35B-2753-A248-B451-8679996D36D6}"/>
              </a:ext>
            </a:extLst>
          </p:cNvPr>
          <p:cNvGrpSpPr/>
          <p:nvPr/>
        </p:nvGrpSpPr>
        <p:grpSpPr>
          <a:xfrm>
            <a:off x="4900388" y="2626991"/>
            <a:ext cx="2486963" cy="1721095"/>
            <a:chOff x="2805057" y="3117430"/>
            <a:chExt cx="2486963" cy="1721095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C5709CA7-4089-DD49-B8C2-FF46B7763FB2}"/>
                </a:ext>
              </a:extLst>
            </p:cNvPr>
            <p:cNvSpPr/>
            <p:nvPr/>
          </p:nvSpPr>
          <p:spPr>
            <a:xfrm>
              <a:off x="2805057" y="3141543"/>
              <a:ext cx="1104978" cy="1672868"/>
            </a:xfrm>
            <a:prstGeom prst="ellipse">
              <a:avLst/>
            </a:pr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2EE5CE0B-46B7-AB4C-AF70-EBFBCA751189}"/>
                </a:ext>
              </a:extLst>
            </p:cNvPr>
            <p:cNvSpPr/>
            <p:nvPr/>
          </p:nvSpPr>
          <p:spPr>
            <a:xfrm rot="21441990">
              <a:off x="4145203" y="3117430"/>
              <a:ext cx="1146817" cy="1721095"/>
            </a:xfrm>
            <a:prstGeom prst="ellipse">
              <a:avLst/>
            </a:prstGeom>
            <a:noFill/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49FE8C8-E677-0F4D-88D9-CC1BD49530DE}"/>
              </a:ext>
            </a:extLst>
          </p:cNvPr>
          <p:cNvGrpSpPr/>
          <p:nvPr/>
        </p:nvGrpSpPr>
        <p:grpSpPr>
          <a:xfrm>
            <a:off x="1676400" y="3041122"/>
            <a:ext cx="1981200" cy="833171"/>
            <a:chOff x="1676400" y="3074980"/>
            <a:chExt cx="2280418" cy="799313"/>
          </a:xfrm>
        </p:grpSpPr>
        <p:cxnSp>
          <p:nvCxnSpPr>
            <p:cNvPr id="8" name="直线连接符 7">
              <a:extLst>
                <a:ext uri="{FF2B5EF4-FFF2-40B4-BE49-F238E27FC236}">
                  <a16:creationId xmlns:a16="http://schemas.microsoft.com/office/drawing/2014/main" id="{4FCA2A37-2C66-574E-84B9-0027A32007DC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>
              <a:off x="2354826" y="3473536"/>
              <a:ext cx="461782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三角形 8">
              <a:extLst>
                <a:ext uri="{FF2B5EF4-FFF2-40B4-BE49-F238E27FC236}">
                  <a16:creationId xmlns:a16="http://schemas.microsoft.com/office/drawing/2014/main" id="{9A9E67F1-FE76-9C42-BAE2-7D4ADB953A64}"/>
                </a:ext>
              </a:extLst>
            </p:cNvPr>
            <p:cNvSpPr/>
            <p:nvPr/>
          </p:nvSpPr>
          <p:spPr>
            <a:xfrm rot="5400000">
              <a:off x="1617058" y="3134322"/>
              <a:ext cx="797109" cy="678426"/>
            </a:xfrm>
            <a:prstGeom prst="triangl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三角形 20">
              <a:extLst>
                <a:ext uri="{FF2B5EF4-FFF2-40B4-BE49-F238E27FC236}">
                  <a16:creationId xmlns:a16="http://schemas.microsoft.com/office/drawing/2014/main" id="{AC8A4EFC-1763-A94B-982E-DBB119B9E598}"/>
                </a:ext>
              </a:extLst>
            </p:cNvPr>
            <p:cNvSpPr/>
            <p:nvPr/>
          </p:nvSpPr>
          <p:spPr>
            <a:xfrm rot="16200000">
              <a:off x="2757268" y="3134322"/>
              <a:ext cx="797109" cy="678426"/>
            </a:xfrm>
            <a:prstGeom prst="triangl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D330B49F-C2E1-6342-937C-67FF9253FBED}"/>
                </a:ext>
              </a:extLst>
            </p:cNvPr>
            <p:cNvCxnSpPr>
              <a:cxnSpLocks/>
            </p:cNvCxnSpPr>
            <p:nvPr/>
          </p:nvCxnSpPr>
          <p:spPr>
            <a:xfrm>
              <a:off x="3495036" y="3874293"/>
              <a:ext cx="461782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D199DBB2-BF8E-884A-A833-503C08558F8D}"/>
              </a:ext>
            </a:extLst>
          </p:cNvPr>
          <p:cNvGrpSpPr/>
          <p:nvPr/>
        </p:nvGrpSpPr>
        <p:grpSpPr>
          <a:xfrm>
            <a:off x="5336426" y="2969928"/>
            <a:ext cx="1981200" cy="833171"/>
            <a:chOff x="1676400" y="3074980"/>
            <a:chExt cx="2280418" cy="799313"/>
          </a:xfrm>
        </p:grpSpPr>
        <p:cxnSp>
          <p:nvCxnSpPr>
            <p:cNvPr id="28" name="直线连接符 27">
              <a:extLst>
                <a:ext uri="{FF2B5EF4-FFF2-40B4-BE49-F238E27FC236}">
                  <a16:creationId xmlns:a16="http://schemas.microsoft.com/office/drawing/2014/main" id="{065DDC7E-5272-4A46-B8AD-6F5BA4A318EF}"/>
                </a:ext>
              </a:extLst>
            </p:cNvPr>
            <p:cNvCxnSpPr>
              <a:cxnSpLocks/>
              <a:stCxn id="29" idx="0"/>
            </p:cNvCxnSpPr>
            <p:nvPr/>
          </p:nvCxnSpPr>
          <p:spPr>
            <a:xfrm>
              <a:off x="2354826" y="3473536"/>
              <a:ext cx="461782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三角形 28">
              <a:extLst>
                <a:ext uri="{FF2B5EF4-FFF2-40B4-BE49-F238E27FC236}">
                  <a16:creationId xmlns:a16="http://schemas.microsoft.com/office/drawing/2014/main" id="{8197CF61-136D-C84F-A989-54E58F162084}"/>
                </a:ext>
              </a:extLst>
            </p:cNvPr>
            <p:cNvSpPr/>
            <p:nvPr/>
          </p:nvSpPr>
          <p:spPr>
            <a:xfrm rot="5400000">
              <a:off x="1617058" y="3134322"/>
              <a:ext cx="797109" cy="678426"/>
            </a:xfrm>
            <a:prstGeom prst="triangl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三角形 29">
              <a:extLst>
                <a:ext uri="{FF2B5EF4-FFF2-40B4-BE49-F238E27FC236}">
                  <a16:creationId xmlns:a16="http://schemas.microsoft.com/office/drawing/2014/main" id="{BB487081-4623-6E41-BF9B-ABF9D1DE5627}"/>
                </a:ext>
              </a:extLst>
            </p:cNvPr>
            <p:cNvSpPr/>
            <p:nvPr/>
          </p:nvSpPr>
          <p:spPr>
            <a:xfrm rot="16200000">
              <a:off x="2757268" y="3134322"/>
              <a:ext cx="797109" cy="678426"/>
            </a:xfrm>
            <a:prstGeom prst="triangl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cxnSp>
          <p:nvCxnSpPr>
            <p:cNvPr id="31" name="直线连接符 30">
              <a:extLst>
                <a:ext uri="{FF2B5EF4-FFF2-40B4-BE49-F238E27FC236}">
                  <a16:creationId xmlns:a16="http://schemas.microsoft.com/office/drawing/2014/main" id="{1209CA2C-5730-3548-85F6-F53A350F1903}"/>
                </a:ext>
              </a:extLst>
            </p:cNvPr>
            <p:cNvCxnSpPr>
              <a:cxnSpLocks/>
            </p:cNvCxnSpPr>
            <p:nvPr/>
          </p:nvCxnSpPr>
          <p:spPr>
            <a:xfrm>
              <a:off x="3495036" y="3874293"/>
              <a:ext cx="461782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D4500D1-3E42-0F48-A256-6BB28CD4A3EF}">
  <we:reference id="wa104381909" version="3.5.1.0" store="zh-CN" storeType="OMEX"/>
  <we:alternateReferences>
    <we:reference id="wa104381909" version="3.5.1.0" store="WA104381909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sub&gt;&lt;mi&gt;C&lt;/mi&gt;&lt;mn&gt;1&lt;/mn&gt;&lt;/msub&gt;&lt;mo&gt;,&lt;/mo&gt;&lt;mo&gt;.&lt;/mo&gt;&lt;mo&gt;.&lt;/mo&gt;&lt;mo&gt;.&lt;/mo&gt;&lt;mo&gt;,&lt;/mo&gt;&lt;mo&gt;&amp;#xA0;&lt;/mo&gt;&lt;msub&gt;&lt;mi&gt;C&lt;/mi&gt;&lt;mi&gt;n&lt;/mi&gt;&lt;/msub&gt;&lt;mspace linebreak=\\\&quot;newline\\\&quot;/&gt;&lt;/mstyle&gt;&lt;/math&gt;\&quot;,\&quot;base64Image\&quot;:\&quot;iVBORw0KGgoAAAANSUhEUgAAAdUAAACDCAYAAADbGYGpAAAACXBIWXMAAA7EAAAOxAGVKw4bAAAABGJhU0UAAACCw5JwkgAAC2BJREFUeNrt3QGk1dcfAPDjSZIZyZNkRiaZSWT+MpnIZDJ5JM/MJP4ymcnITDIZmUySkWQy85jMJBlJkpmYmb+ZGZNJJpEkkzz2P8f9Pbu9/X73/X733fvuufd+Phxp3Z177vf7e9/ze+f3u+cXQt5WxvZ6bO/Hdj62S7Hdi+1RbI9j+7v486/Y7sf2fWwXYjsV23RsGxq8186i/9MBYPyotyNqU2wfFQmbLRK5mPZnbJ/Ftq3De66J7Y/i9TNSAKi36u0wWxXbodj+14OkdmopkWdjeyu23bFNFQfU3bbXHJYOQL1Vb4fR87GdjO1Jn5PbpO2SFkC9VW+HyWRoraU3WW74sfh/9sa2NbTW/9ulv++I7UBsFxexlDEpPYB6q94Og4ni1/1HNQOelifejW1tlwfSsfDPBfY67aEUAeqtejsMtsT2c81gXwudL3Q3sT62mzXf96I0Aeqtepu7j2ouD/xSLCn02vIigQu9v9u7AfVWvc3Wuti+qxHcdAAcKZYr+mVZbNcXGMdeKQPUW/U2R9vD07dOd7rtessSjSl9P+p+h7FsljZAvVVvc7Ov5vLDt6H1namltL9iLE/6fOYGoN6qt40dDfUuUp8b4Bh/DeW3kAOot+ptNj6pmeCTAx7ngZIxnZc+QL1Vb3NxomaCc7jja2X4964i70ghoN6qtzl4r2aCc9o8eWbe2F6XRkC9VW8HbU/NBKcvBK/IaNz75o1vuVQC6q16O0jpsUF/1Uhwuq16XWZj3xCeflwRgHqr3g7Ms7HdqnnWtDvTzzC3T+UF6QTUW/V2kL6qmeAvM/4M14oxfiydgHqr3g5K3XX9B7GtzvhzfJn5mR2AejviUtLu1UzyoSH4PGsyPxAB9Va9HWFnaiY4rf/bhgpAvaXCplD/AbT7hQtAvaXa1ZoJvu2sCUC9pdrWBmdNh4ULQL2l2uWaCU57PE4KF4B6S7mNDc6avhYuAPWWaicbJHlKuADUW8qlC+APaiY4bUO1TMgA1FvKvdHgrMmejgDqLR180SDJ/xUuAPWWag8aJPlF4QJQbyn3coMEPxIuAPWWageDW7sB1Ft6YqZBko8LF4B6S7VfGiR5r3ABqLeUS9+Xmm2Q5B1CBqDeUm5tgwSntlLIANRbyu1skOBZ4QJQb6nWZGcPt3cDqLd0sLdBku8KF4B6S7U3GyT5inABqLdUm26Q5EvCBaDeUm2PJAOot/TGrgZJ/lG4ANRbqm1tkOT7wgWg3lJteYMk/yVcAOotnTV5tt9y4QJQb6n2dYMkvyJcAOot1Q43SPK0cAGot1Tb0iDJ54QLQL2ls1s1k/xbxp9hMnj+IKDeqrcZONLg7OnFTBM89/DfE9IJqLfq7SCtie1JzSTnFsT0jMJf28a3XzoB9Va9HbRTNZOcbgl/JpMxvxDb7baxfSCNgHqr3uZy9vSwZqKPZjDebaG168jcmI4PWbw3LNEPy4HQeuLFw+Ls+GHx94OxrRiymK2L7XRsf8T2OLZ7sZ2Jbb2xZT22UToG1dvhrLcDc7Bmkh8Xk8KgpCWH2YyXSDpZXRS4NP63+vg+6brHzQXyeCe2V4ckbq/M+6Fub6k47TC27MY2asegeus6aleu1kz0TwNYllgZWreZ53YWV8ey0PqOWvuOKv2cVK/UzGP6zeG1zGO3tsPE0D5BrDe2rMY2Ssegejtc9TYrk8UyUZ1EXw5Lt5VW+n7Xb/Pe/50hielUKL+Nvl+T6suh/t2Fc5t3r8s4fqdrfo7zxpbN2EbtGFRvh6feZimdud6tmegbxYHRL6tiO1lydv36EMQxHZjfdYhdvybVfQ0LWmpnM47jnZDvJuTGNh7HoHrLoqU1/Ns1E50OiF5/ETgtdRwuWb5Kt3O/kHns0hn35zXi1q9J9UAXBS0tweV608iTkO8m5MY2HsegekvPliZuhGYP1k0TxbJFvGd65mC63fxRSf+nM/+hS2M7Wpz514lXvybVvV0UtNR2ZRrX+zXHn26mmDC2LMY2asegekvPTBQTxWyDZKe71b6K7d1i2eC5ksSnv28s/j3dBTcTWrf6l/WXdu/Ylnmc9hXLbelzbC/ils7wfhvApLq64odkofZ2prH9vOb4rxhbNmMbtWNQvaXnUkIud3n22W1LyxzvDeAMv6n0nb/0SKcXG56x9/Pu3+mGP5ipvZ9pfF+o8dt/+qybjS2rsY3SMaje0jdbirOi2T4mN63jpzvNhuUhvas7/NuqAU2qoZjkzxTxfFwj7vsyjvHODr/5pIljytiyHNsoHYPqLX01WSTi29DshohOT2T4NLRuxR81g5pUF1pmmpk3nj2Zx3F9UaDvFgU6/Xk25HEjhbGNxzGo3rJkPxzpOmK64y995+1icfbzsPghnmvpzDjdPHG1+GE6Xpwprx3x+OQ4qYbi/dvHs8GhjGNQvQWTaneOt43ltjThGARMqt1r35jiE2nCMQiYVLuzOTx9B+jz0oRjEDCpduda2zhOShGOQcCk2p1D4envpq2SIhyDgEm1uV3zxrBDenAMAibV5tJGAO077HwgNTgGAZNqc2lP1fZdWVzDYqk5Bum1tIFJ+u7tidDaGKPOPtZrYjsSWneepxO8tJlG2gzjWFj6B8EzhJNq+qL4qXnve0xKWEKOQXohbXmZdtz6rJhAy/a1/nCB4/BI6Lwf9s8mVpNqJ2l3mh/D0w8bnpYOlpBjkMV4M7R2hKqzb/TfofyhJkl6xvXNmn0cF3aTapX32t7rUnFgwVJyDLIY+2P7JrSWdRd6lODvFX28FNufof6+yL8Lu0m103JHesLFdilgQByD9NL2YrWjrJ6WXaPfFP55bmy6bpqegrQytJ4ve6qinyfCbFIFGBdfVdTT+SduaYeuu8W/pac0zX+03TOh+pGImFQBxsI3JbU0/fba/nD19Ki8W8W/HaroZyJUPxYPkyrAyJsI5cu/X8x7zfUFJtS5ibesLn8pzCZVgHHwn4paurvtNSeL//bpAn3tqujrHWE2qQKMg6Oh/Maiueule8I/d5ov5P2KurxRmE2qAOPgRkkdnZtAn4vtfmh9JebZGn1dKOnrlhCbVAHGQbpbd7akjh5om3DTJhGbavZ3r6Svc8JsUgUYB1MVdXRtbIfnTbAL2RQWvjaLSRVgZJ0rqaFp68F0DTRdV73UoK+y66npt+AVwmxSBRgHd0L5Bvo/hNYmD5MN+rpa0tc1ITapAoyDjRU19Hzx51SDvpaF8muzh4XZpAowDg6G8uXatKXghYZ97a6ox1uE2aQKMA6+qaih6W7fpk8+OlPSzz0hNqkCjIO0XPukooZ+3EV/v4fyZWRMqgAjb0eofkTbZMO+NlT0NS3MJlWAcXCion6e6aKvgxV9rRZmkyrAOPgp9O7GorJrsz8IsUkVYBysqaidP3fRV9W12WPCbFIFGAfTFbXzSBd97azo61VhNqkCjIOZ0LvHs5Vtc5i+5zpR8tq0eX+6lrtSCkyqAKPiQUnd/KWLftLS76OSvmYqXv918d7PSUF+JkyqAI29HHr33dQ3Kvoqe6rNseBrNllb02FSfVt4AEp9WFE3t3bR1/mKvl6a97q3gs0gsre3w6R6QngASl0LvdtO8E5FDS77bTbdWfyM8OfreodJ9VfhAfiX9FzTsifJfN5lf1XbHG6PbXnbb8XpOuoG4c/XJx0m1Ln2WSi/+wxgXFU9SWZ3l/09qFGL0yT+mtDnY2uRkJT047HdqpHEuZZem5aCp4o+tll+AMbY2VC+1++KLvubqVGH9wh7PlY3mEDrttPCCoypsifJXFlEf5tD9RJwuk67Q8gBoL60mngjtDZ8SC3t+Zt2ZlolNAAAAAAAAAAAAAAAAAAAAAAAAAAAAAAAAAAAAAAAAAAAAAAAAAAAAAAAkIX/AxVVLu4itlpgAAABAHRFWHRNYXRoTUwAPG1hdGggeG1sbnM9Imh0dHA6Ly93d3cudzMub3JnLzE5OTgvTWF0aC9NYXRoTUwiPjxtc3R5bGUgbWF0aHNpemU9IjE2cHgiPjxtc3ViPjxtaT5DPC9taT48bW4+MTwvbW4+PC9tc3ViPjxtbz4sPC9tbz48bW8+LjwvbW8+PG1vPi48L21vPjxtbz4uPC9tbz48bW8+LDwvbW8+PG1vPiYjeEEwOzwvbW8+PG1zdWI+PG1pPkM8L21pPjxtaT5uPC9taT48L21zdWI+PG1zcGFjZSBsaW5lYnJlYWs9Im5ld2xpbmUiLz48L21zdHlsZT48L21hdGg+pVAuxAAAAABJRU5ErkJggg==\&quot;,\&quot;slideId\&quot;:260,\&quot;accessibleText\&quot;:\&quot;C 下標 1 逗號... 逗號 空格 C 下標 n\\n\&quot;,\&quot;imageHeight\&quot;:14.162162162162161},{\&quot;mathml\&quot;:\&quot;&lt;math style=\\\&quot;font-family:stix;font-size:16px;\\\&quot; xmlns=\\\&quot;http://www.w3.org/1998/Math/MathML\\\&quot;&gt;&lt;mstyle mathsize=\\\&quot;16px\\\&quot;&gt;&lt;msup&gt;&lt;mn&gt;2&lt;/mn&gt;&lt;mrow&gt;&lt;mo&gt;|&lt;/mo&gt;&lt;mi&gt;v&lt;/mi&gt;&lt;mo&gt;|&lt;/mo&gt;&lt;/mrow&gt;&lt;/msup&gt;&lt;mspace linebreak=\\\&quot;newline\\\&quot;/&gt;&lt;/mstyle&gt;&lt;/math&gt;\&quot;,\&quot;base64Image\&quot;:\&quot;iVBORw0KGgoAAAANSUhEUgAAAHwAAACCCAYAAACEhqzXAAAACXBIWXMAAA7EAAAOxAGVKw4bAAAABGJhU0UAAACBWpshKAAABeNJREFUeNrtnX9knVcYx48rIipGRE1NjJmqmggxFRUR4qqKuMJE/4iJEFdMVY3aH1VV+y9q+seoipqJEFXRv0rNzFSFiaqJChVVNVFiaiJidOexc+Xct+e89/11zvuct98PDyV9z3me5/v+OL+vEB8uB9LeaXaAeCA44oHgiAcJQjxIEOJBghAPEoR4kCDEgwRBcCQIgiNBEByCAwgOwSE4BEc8EBzxQPAPO55haRelrUj7VdqetH1ph6rif6S9kHZf2pK0hrRuCB5WPJ9Iuy7tVaSipHaoboAxCM47no/UU3qYUWiTPZY2FGiCRtSNvy1tI8fD81D5QG/Cb7gIPpbjie5k/0q7xlzwmrSz6vO1pj5V0Tj6Mvjyh6GcW2ULPqdEeefYHkjrYSb4orTNhPE3UvpxMqasc2UJvuhBaN3o9dbFSHBqlE5KO68EvRXj+9WUfgzGlPVLGYJPeRa7ZT8x/4Y3LX6vZfBl21LWgW/BP5f21uIMOfm9uuM/Vt+3FtTlOi1tWj0NOxlFn2PeaHtu8Pl1xobfvqGsfd+Cbxic+FPaRMYG35OUglN/vp+x4NcsfmcZYxg1PFxPfcbTtLQcazkT3bTczTZbYiz4mMXnekafGpFyfvQVzzFpbyIF3Cgw2SPq6U0iON0cvUwFr1la7os5/NLLmfAVz3eRi1cdJHw8RTdvnvHAyzODvz9nLKtPK+OVr3hqkcGVHUdPWNw3MGr3GAu+avB3M2NZM1oZV3zFM1XQ9ygJ1Lh5mUDwt4wFN920hxnLWlfXv8nwkGWO57520bqHEa/LCZ/ybqaCz1j8HUhZzoD2ifvWVzxd4mhShCo/5UHw4wm/5eNMBbe11CdTlnNTG9/o8hVPw+NIV6f+ftTOMxW8x+LvbIoyTmj+1H3Gc1O74JRHwZcDFtxUVtrZrlb8K77j+U0cTV74ZCGB4OcYC/4yR9dsSP3/3ZyjipniuSv+n4Cvexb8qwSCf8FY8AfCPM2bpAvc6sdPMYrHOQ3ReXFEjbHgKwaft1J06ZaZxVO64FsO6iwyQbcNPv/d4ZphdSNvFzSwFZTg08L/3HiRCWqmHHzpVUJTnYMM43HObAfBZ5gLfsHit60/fU/9fYFpPM65IeKXM/cwF9y2Ksj0qr5S4Hc7WMFXYwRfcVRnkQmqW3wftbRVnoji1+wFJfhWjOBjAQhuW3mqd29JfJrbp5nI48zjcUpvjNibDustMkHHRPzo4BnVaic7HUA8pbXQG4EIXovxn0bS9lQXrB5IPE65a0nWhuN6i06QKQbagrSr/j0dWDxOoIaLbRn0l4El6ECUs9w6KMG/tiRoOcAE2VbiNj3lMgjBTevU884alZUg05vqksdcshf8rChmpQhXwRc955O94I8NYt8OOEEtwWlk8EIJ+WQteMPS5/Z5DAg1pOY1y9uweqg+UUMl5bToeAqDBimimwtpWe6nAlSSJfH+4oZxpKWamBpq80hLNaF9U9HFfteRluqyHhH7DlJSXa6K/MdigECYFOmX74JAGRbtI1A+TmcCJUH96r80sX8Xfs5fAyVAS3heaGLTCFQv0lLd7tdT0X4SUT/SUk3oKdYnRZ4LNwv2AANo4uORJjYNspxAWqpJTbTvoKTTCAeQluqibySgFSsnkZLqcke0H5U5iJRUF32qkwZYzniql9oGs6L4PeMgBv18MlqxOeqx7jVV7zBk8MMl0b670+cRIa3jQZ5BBj/MifbJkCmPdX8mjg7lvQgp3BPdB+ZzdaY+XEtvlT7I4RbaCamfmLjgse5B0T42vwo53DIu2rfSXHZcH7W+6ec36KiPdfH+0ZwTkMQdI8K+4a8M24Ekbl+le4zEzvIzUSAh9ErdZSY2GTYsOIB+C/M1Q7EfQRq33R9uNgN5iqVfmH+0hYPtCYydF94V2mAqNtkPkKhYuhmL7eL4bAAAAAAAAAAAAAAAAAAAAAAAAAAAAAAAAAAAAAAAAAAAAAAAAAAAAAAAAAAAAAAAAAAAAAAAAADAjv8AYS11HXBhtzwAAAC/dEVYdE1hdGhNTAA8bWF0aCB4bWxucz0iaHR0cDovL3d3dy53My5vcmcvMTk5OC9NYXRoL01hdGhNTCI+PG1zdHlsZSBtYXRoc2l6ZT0iMTZweCI+PG1zdXA+PG1uPjI8L21uPjxtcm93Pjxtbz58PC9tbz48bWk+djwvbWk+PG1vPnw8L21vPjwvbXJvdz48L21zdXA+PG1zcGFjZSBsaW5lYnJlYWs9Im5ld2xpbmUiLz48L21zdHlsZT48L21hdGg+vrYHPwAAAABJRU5ErkJggg==\&quot;,\&quot;slideId\&quot;:272,\&quot;accessibleText\&quot;:\&quot;2 的 竖线 v 竖线 次方\\n\&quot;,\&quot;imageHeight\&quot;:14.054054054054054},{\&quot;mathml\&quot;:\&quot;&lt;math style=\\\&quot;font-family:stix;font-size:16px;\\\&quot; xmlns=\\\&quot;http://www.w3.org/1998/Math/MathML\\\&quot;&gt;&lt;mstyle mathsize=\\\&quot;16px\\\&quot;&gt;&lt;msup&gt;&lt;mi&gt;x&lt;/mi&gt;&lt;mrow&gt;&lt;mi&gt;T&lt;/mi&gt;&lt;mi&gt;L&lt;/mi&gt;&lt;mi&gt;x&lt;/mi&gt;&lt;/mrow&gt;&lt;/msup&gt;&lt;mspace linebreak=\\\&quot;newline\\\&quot;/&gt;&lt;/mstyle&gt;&lt;/math&gt;\&quot;,\&quot;base64Image\&quot;:\&quot;iVBORw0KGgoAAAANSUhEUgAAALUAAACCCAYAAAAALIm8AAAACXBIWXMAAA7EAAAOxAGVKw4bAAAABGJhU0UAAACBWpshKAAACWBJREFUeNrtnQFkHkkUx8cnIiJCRETEKRUVERGiqqqi1Kk4EaEiquKUqKqqOKqq4lQ4UVFVpaoqKkLEiYoKFREVUSqiqipEVdWJEhXxiQq9nbu3utnuvpnZ/b75Zr/+fwzn+u3My8zb2Tdv3rwRAgSZ8Mo3h0tfSN6eIrRxGmpQXrxzWKH3vVIZkrfDKzNeWfLKXsq6X1FdbVCD8qGZGfQNrzzxygWv9HrluFdqI5RsVKE4VRHt5rzS6JV+rzzyyteY55c0/oajXpkzUOa3XhnySgWGvzwZjhj0GVIUXZYYBVrWrOOQV1Yjnr9mIMeKhkLPx7xkoIwIznA7NCObUEGzcZwS3TSoq84rm6HnOw2e/0Oh0LLuagx5eZMLfPbzXjmWoI4+hSKZ1jkUeHbL8NmrClmGMOTlz5kCDPg9Rom2E9QXnPknDZ99xMiyQy8xKHMmAnZmMTwn0wnr/ELP9xs+97wIsoCM8Y5mxSMJn29SfO7PJaz3M8lVm9CUKqQsIEMcpsF+mKKO3xVK3ZSw3l2vvDB85pRClnoMefnju/JaU9QxzSjReop65Sw9avjMWJFkARlCLsi6U9bxhVGk8RRyyQVil+FzrxhZ/sJwAx26hDuxFA0CcR2gAHAbHXlh13024JAsIMMsMIr0t2VZph2SBWTYHufcZxcty7PlkCwgo5xR2LBHLMrS5ZAsYWSQlnR7ykjHdTKFZKisDPJqNKinnRbPX2gyeUcmFygg3KGCTYds+80S9I2MbhwT6hj155r1/cnUcQKqWDjWmY6+b1mWRUdkkRGGG9TuJ7Llpa3/mpFPFYE4rXgx4KosECr3WZ9l237fEVl8L0zULupsjHy3mLomhTo2HCZIAQcurpOlvVdpURYu7HXfsiwcLTEyvoz5/XX69zfi/x1f+XfI4K41cfDwBU7uFIgnjCItWpaFC3tdcqzf1mJevLBing4odF1EPZ2wpQvPP4wiXbMsy4ZDsqgYj5Hz18BvpEdki0ozVM0OrQobr8uiLC0OyaJDb4ycVyMWvT1QNXtcYZRoy7Isw4wsnx3su5oYWWdCffsAamYXLg3BpGVZZh2SRZco3/VH8X9se57+uwZqZg/VyZIBy7LkGVkGM7bI9lM79ELN7MKdLNmPWamXQhaXT7lwJ4XmoWL24U6WvHRIljWH+7CTmRRaoGL2WWUU6ZZlWbhTLmOO92NU7r+nUK/SrNy57ehui7LUKUyPbsf78lmEzO+hYvbpFzjlUkzTyaUt/Z8GLvOR7SQxU4wssxnoy7hNmN+gZnbZZBRp2LIs3DZ9Fk65nIuRfdQF4XJkv43SDPGRPn/SlysDwA+lrL+bZsFtqlPu2MngfNvuKtV29C8WZelwSJYkNNF4Rsm+UCqhKsi+lMq2q+jg9yLZ7lBjzGLCLzJ6y2Z+ZW47esNy/484IMuRFHY7d1h5z/Z64CTZlXlhdv3CDcN2ugR/iDQqCKbYcNvRdywrNacUdy20X0njkySs9bL4HiNzXRQm7XEizsbYk7r3jHwwaEtePfFFs94piyYW90WyubhRnWC3scXsn4ccSTC75wN9FhfteMVGRw5RR87Rm3Ys8ImQpsUtDQXUeftaGVurlEp9XPCnXGyevOgtsSx1gTFqNpwYXkV82aImsBkbHVmv0VkzCgVUrWobaEY3MWsuWVKkm4wMzyybHndF+pPZabhNbZlmY/UveVoP6VKUWbctHKFTJD8KnxMHLwHyvSY5muGj/MNrFheK3AVFVyz3M5dyoNinXI4m/Lv953bFj/lH4mLTVXlKrH0dNxKuam9rmBSt9NmapQWGrXhbuSjitsY7LCp0syjd1nhtaHx1c25XB54bUrwousnhL1KdVia1e4pOj8rvEMxy5GJAy6DiRbXJBcGHvRbLFVYV8rgsGzz7QPA7rrkYh0PcAYc2+r21gK1+hVIPRtjRvuvujXDztAPnPrNt+3EnbnaL1GYDKXGStYy/a/he8Fd8PBV6wU01ZH69tWh6/ic4p9SPQ7+fZ2wtFzit+Ht2LMpSrXDlFeOrcVb8uF8gvwiNZNPeoBdtXPy4c9xN7rt9Dc/XDaGXTmye6rN+mJhbyKyF3IT+/7/goEIf13Qv2gpqv6why1ABX+a4W3MXY7ww+2R+9tDiz/dH6/iyT8a09ZpeoIbAV2qkFMrwRGH3VYiDe//PHFLkHM0OjxSLw3DyxYEim06NQm+H9RsN/iDNlNWMnZ2jT3gbKeIQ2bGfFPX7gVs6G29TBv3+WaO+kuXYPi/UVzTMBz7fpU5WUkWLmJdCf4eUM0dWyUNTCE9EE33FPqSUq1BFvuj1mkr93NDtNq6ob0WU8Orpdo0/1v/vyw7MzjVFUoA0JtUdhf1cqrIQkpGL5zZdyNUzX6NFF5wIOgFPLh8MBXrcpDXUHo35skiXluEweULyVFZcWm/NaSh1J3QCZO0N5hT6IboIZI0ehVIjAw/IHKp4iWF0Ecgi3H0ok+gekEUeMkr9Gt0DssiAwq6uRReBrHERi0VQTsi8EzsKpZ5AN4EssSLUmy8r6CaQFYIbL5xbL+qaMQCc42hAkaX5oYrYO4MuAy4TPGDpH91S3Y8yim4DLhNMYxCM7eDO+C2g24CrBO/GDidu5IKbrCcDBEAHedTIP4oTdYBWdYMU7pcGzhE8yXI+4t9VCQ1H0IXAJa4KvUOWyyL9VQ4ttLCsQreDYtEuvh++lF4P7gwZd99fXqMtGcrqR/31oetBMZCz5dvAYk+VT051aED1/H1hN3Uv+AmZFGaX5ki7mttd5DJo+rns5F0yiOwDRshk2nKHr1Xxu2CKKJPk2C+EeRxIl/h+Mv0UhgiYcCnkoZCmRdSRq+AFOqqkf2FuC7ObBuTC0L9WbQxDBEw4wSiazOkg7/eQsc/T4mAmonbDdlTJFmUWojb6rcye6ic2WcIQAVMeC/NMPT0J2pE7h9uG7civQT2GCJgyZaho51K0NWHQjpypD2N4QBJGNJXsq0iXUkoik0HuarQlbekODA1IivQ5r2rYuycL1N6goi3pJWnCsIC0VNCMLV1r0oW2R4tBGdchfciVBW5PejrmqA2/rVmBw7gAAAAAAAAAAAAAAAAAAAAAAAAAAAAAAAAAAAAAAAAAAAAAAAAAAAAAAAAAAAAAAAAAAAAAAAAAAAAAAAAAAAAAAAAAAAAAAAAAAAAAAAAAAAAAAAAAAAAAAAAu8i+f55LSGDupiAAAAL90RVh0TWF0aE1MADxtYXRoIHhtbG5zPSJodHRwOi8vd3d3LnczLm9yZy8xOTk4L01hdGgvTWF0aE1MIj48bXN0eWxlIG1hdGhzaXplPSIxNnB4Ij48bXN1cD48bWk+eDwvbWk+PG1yb3c+PG1pPlQ8L21pPjxtaT5MPC9taT48bWk+eDwvbWk+PC9tcm93PjwvbXN1cD48bXNwYWNlIGxpbmVicmVhaz0ibmV3bGluZSIvPjwvbXN0eWxlPjwvbWF0aD4VgisBAAAAAElFTkSuQmCC\&quot;,\&quot;slideId\&quot;:273,\&quot;accessibleText\&quot;:\&quot;x 的 T L x 次方\\n\&quot;,\&quot;imageHeight\&quot;:14.054054054054054},{\&quot;mathml\&quot;:\&quot;&lt;math style=\\\&quot;font-family:stix;font-size:16px;\\\&quot; xmlns=\\\&quot;http://www.w3.org/1998/Math/MathML\\\&quot;&gt;&lt;mstyle mathsize=\\\&quot;16px\\\&quot;&gt;&lt;mi&gt;G&lt;/mi&gt;&lt;mo&gt;\\\\&lt;/mo&gt;&lt;msub&gt;&lt;mi&gt;C&lt;/mi&gt;&lt;mn&gt;1&lt;/mn&gt;&lt;/msub&gt;&lt;mspace linebreak=\\\&quot;newline\\\&quot;/&gt;&lt;/mstyle&gt;&lt;/math&gt;\&quot;,\&quot;base64Image\&quot;:\&quot;iVBORw0KGgoAAAANSUhEUgAAAOAAAACGCAYAAADEgIamAAAACXBIWXMAAA7EAAAOxAGVKw4bAAAABGJhU0UAAACFXfblMQAACvNJREFUeNrtnX9kXdkWx7croiIeVRFRVSqi8keUqlFRVaoqRkWpiCdGlYoaFTXUqKgYpSJGVZUaMeqpEFWjKsqoqhFjGFVRNUpdEVURIiIiRunba7pu330395yz9rn7nLP2zffD0n/SfffZa3/PWfvX2saANMxZ+1THVq2V0DwAZMv5CAGSnULzAJAtu619jBDgT2geEDo91s5Zm7Q2Y+2ptRVrG9a2rP3N/25w2Pfc2kPu/PR1GrDWmvK3e629s3Yl4e9+RRj6hTZu8++s3bf2pMZfn/jfTW6f39lft60Ns7+lnOby70Am/uiydpGdsh4T3rkYfaEW2FFnrLUI6tFvbZn//w8Jf3sx5rdP7gCf9VmbYDF99OCvD9buWjsW85ud1hb572cgm8bYxZ34hSfBJdkWO43euPur6tHK47ZpRxF17MAwdDdHBgsZ+2qR23DE2qC1syz25aq/uQoJpYM6/xSHJ0mO2OSv4lV2RE+d0JKEfNTaEJf7h4cO8LcwjHy2Q8JQ8tktbpdPSuxrSMmNvRwOJjmRvioPeEyRthNTSHvN2lJK5/4q/J3RJg9DO9hnLiHmS/4/Q/xibKszXjzJbfe4gfC1A5KSh5rX+WuWFCJOsnh80cpfz01H515z6KDNGIaWuN02hO1FIenllL7r4PH2loN/1iErGTSp8VbQoL9Y25dhPbqtvXJwcL9D2c8jylgJNAw9bO21sJ2eJ0yauHDAYfjwGNJKfoNOChqSxkrncqpTu4leOqgdd7oIJy4MPRGY3yaEIeGbjELsVhZX0u9jCSIGmir+XdCIr2tmI/MKh+cFX2PX540q615A4/N5I1vaGc/4y07LRUkz40OQWXT48l7gSJo9/FeBL4jlmLqNpSgzKgxdDsBnJxLao3pp4HCOPlqNqcshSG07p4SD9jn+EhXJcEz90nSyS4GGoeeFISftRNqdc90umMaWiHYUg0JH/qZAfBVe1qnfRsqyugIMQ68LJzymC6zjX6b+MgeoYkAovrK1PYrqXe8rONtAeS8CCkMnheK7VXA9601w3Yfk/sdxI1u/ob/pU1b3Up1xxmgD5V0OJAydEopPw0xjm9m+ceMSZPeZnoSBsq+OnSUPaurZ20BZXUb/tPmY0F+aNjrP1NRtANL7PCB/K3TmE8XPUR2Grngob15xGHpO6K8/FI3TKxNF1fVrhfw+r5VJtwztVfwcfZ7f+mNKw1B6Tsl2vFWF/uox/39kacczauRbur5V/iylqrqe91DeXoVhKK23loX+GlTqp8o8w8OdLj7aryfdoPsqkGeqfBm6PZWnLQydFfrrgWIfVTY63NjpAnzm8PULZR8kbbz2ubXpSkybHFc67lszupaIanmg/Autypku5+makX0x7XI7x3qQoFaE/roSQLt2Kn9JZD5WKjsI8MgOjxT+NNF5T/LintBXZYOtXeoZcxDfCzTXP9nBotrnWA6/3+fgrwtwl27oeMh7g1wdLuwvOAyVjtWX8PXTz0UH8b1FcxUehh518BcyiwWASyqH79FchYehc0ae+Q2JjZTzlXFLhNuJJvvCgQLC0IMO/noEF+nntoNDn6G5tvEy5zD0loO/zsI9+vng4NBRNNc2ruYYhtJkypqRZwlvgXt002/ccmnuRZNto9vkd9j1jIOvHsI1+rnu4NAFNJdzGPre8+/8x8FfF+EW/Tx1cOhdNFck13IKQ9cc/NULt+imZNxShWNAH01PDmHoEQdfbcAl+ul1HP/lnWCXxlZDOZmPpZWFjMPQbw2WH5oKl5MPRbxRL5n8rsHykYJ9PKb8ox7Kn3F4npvo3vq5anQfPaIjP7TnlHK60EZxyl1JOUcbvamV8lBS2rtRDqvpOmQfCWnjFsh/9FD+G4dnRFr3APjZwaGa8jRSKDyXQngk3qzTnUeFoUsexusuL56T6N76mXVw6ISyureY+hmVo2w2p3rFLet81UC5XY4vmzZ0b/08dnDosML63zfyw6h5peDLKgw9bdz264IAeOLg1DMK6y9dlM47a9ubDMJQlx0wWIJoQgGeVlj/R0Z2HKc953plEYYOOfhqGV27+QSocVC/JKh3Edcc92YQhv7bIFlW0/EwYAF2Gt2nN6ImiBZTljfs4Ksn6NphMB2wAKUh2cGC6jfhOQw9BwE2Hy5bm7SNASUzoIsF1q/Pcxj6tYOvcLllIAyYcDdiSw4RF715wGcY6pKEaRVdOwzoCijp7orLiup92ISxHeuG8ZfUuNVBgJvo2uHwp9CpPyuqs/QQcdEpzg/F1G0qRXkuZwFxv14gTAgdOh/YS0PLrU1RF5yWU5T1yEGA/ejaYXDIyLc3aXirSvdETippX59hqMvplWF07XB4bcK52PGCsK5a7hiPG6/e9FhWrU2jW4eD9OCrhssdJZsHaPuZpnR87zyGodLbqzRfH0CZunFesQo6KbAi7NhFZsVu4TqEthVr0mMYOm7CTspE4nvTwERU0/K90Z/qQLoYre0ykiMe27NT+BLS2MFp/F69Noor02q+gotGlm35QEF1/EnY8TReHFr2GIZKrxKgZYt2Jc9PCbaqN8/jgp86nDV674coCcNkrWfhpjy+MOgruC701XUFz055UVdNuAmjevJ8kUkPuY7n3AjSE+EzSp3oMwwlpPt4t7gDFQWFmR8Vh8Vx0EaOO1z/kbx+lJQuXZYYybExpPlrNKdjjwrx36UsT3pD7qsCQlHKSTOt8GssoYXnEdYK6uv/pAOUXlc9lkN9XBII71fs2B9j6p0mW1uHcNxORlnk8tpIQeuVtTuALgU0DCsX/LH5EvdKRUhh3+6M6rHH4Yv8Trlz4y5CvZGyTJoQWzbytIxZ3pZLfaD27kIaqw4EIDx6acwrifa+QFeRLQid+4HHJaWM36RxW+WuBODoqDQajSyc9xhZeo5Kvhjfi+DtHLKtmu0JkLuV+4P6uCQ/7khRFWwzbldiLfEETSMNf8jxN2mT8kETBr7D0Opw9Dfjdmh3xDS2Y4jOKNKSyEad8mnyYpdiP+ziMemmwvmOyNh4ybglh33Lb5dvOAzpquNwagjauU8pF+j6M5f06zQx02fCoj+DMLRCiTuVSwbtLW7Hy+yjfXV81MIvuAGOcmjIEbUkRP47ptwH53l4Rc9xgtutOyHaGtHy1hg3bufSfBv99pTyyZYk3pts928eNOlS9zdiyzwhV1Le9vc4Yqq3TW9IuwCrY/7vjFtq+EaMtl5ResFh0xx3nt/OKAytN4aeNY1fZpN00Q3NcIZyAHhPwiRSEAKsdfIPPKbw5eiPPPlDIelgk4iuNgzdirAs7uDoYJE8NfJ9pElDCxrLHjHNR3ACrA1RBzgUoYRIv/Abcq1OR1vnmdM5jsXv8UMeb0LBaaLE455R9tFj9tF6jX82eVbzGfvnJs8DdDV5+wQtQAAgQAAABAgABAgAgAABgAABABAgABAgAAACBAACBABAgABAgABAgBAgABAgABAgBAgABAgABAgAgAABgAABABAgABAgAAACBAACBABAgABAgAAACBAACBAAAAECAAECACBAACBAAAAECAAECACAAAEoiBIECEBxdMYI8Bs0DwDZMhQjwCk0DwDZ8iJGgH+heQDIjskY8VXsLo8TAQANcNTaKWuD1m5aKwvEV7Eyh6NnuYxj1trRpADI2OMgNqndQbMCAAAAAAAAAAAAAAAAAAAAAAAAAAAAAAAAAAAAAAAAAAAAAAAAAAAAAAAAAAAAAAAAAACgj/8CM+v2KOH0n+4AAACydEVYdE1hdGhNTAA8bWF0aCB4bWxucz0iaHR0cDovL3d3dy53My5vcmcvMTk5OC9NYXRoL01hdGhNTCI+PG1zdHlsZSBtYXRoc2l6ZT0iMTZweCI+PG1pPkc8L21pPjxtbz5cPC9tbz48bXN1Yj48bWk+QzwvbWk+PG1uPjE8L21uPjwvbXN1Yj48bXNwYWNlIGxpbmVicmVhaz0ibmV3bGluZSIvPjwvbXN0eWxlPjwvbWF0aD632Q7jAAAAAElFTkSuQmCC\&quot;,\&quot;slideId\&quot;:273,\&quot;accessibleText\&quot;:\&quot;G 相對補(屬於A但不屬於B的) C 下標 1\\n\&quot;,\&quot;imageHeight\&quot;:14.486486486486486},{\&quot;mathml\&quot;:\&quot;&lt;math style=\\\&quot;font-family:stix;font-size:16px;\\\&quot; xmlns=\\\&quot;http://www.w3.org/1998/Math/MathML\\\&quot;&gt;&lt;mstyle mathsize=\\\&quot;16px\\\&quot;&gt;&lt;msub&gt;&lt;mi&gt;C&lt;/mi&gt;&lt;mn&gt;1&lt;/mn&gt;&lt;/msub&gt;&lt;mo&gt;,&lt;/mo&gt;&lt;msub&gt;&lt;mi&gt;C&lt;/mi&gt;&lt;mn&gt;2&lt;/mn&gt;&lt;/msub&gt;&lt;mspace linebreak=\\\&quot;newline\\\&quot;/&gt;&lt;/mstyle&gt;&lt;/math&gt;\&quot;,\&quot;base64Image\&quot;:\&quot;iVBORw0KGgoAAAANSUhEUgAAARgAAACDCAYAAABWWAS4AAAACXBIWXMAAA7EAAAOxAGVKw4bAAAABGJhU0UAAACCw5JwkgAACW9JREFUeNrtnXFkllscx4/JTBKZmcwVyUyuxMyV5BpJJpMxM5lkZHJNJnL/SJJLMtdkYpJrkpEkM4kkSRJXkiSXazJJxsxkJuPe8/Oe977P3vu873vOu/M873n2fj78pNqe9zy/3/f9Peec55zfUSpstmvr0XZB27S2OW2L2r5pW9P2j/lzVduStlfa7mu7oW1QW7vDZx03159UAOhwy3JA2xUTpHUTvM3YF203tR0p85mt2j6Zn58hBIAOtxa7tI1pe+chkOVMgndL25C2k9r6jIi+Rn7mIuFAh+hwa7BH24S27wkH1MVOEBZ0iA6zTYsZY7p0Pd+Y3xnQdsiMi4vHyUe1jWib3US3toXwoEN0mE0aTNfvm6WTpas6qm13leK5GpmEs7EVQoQO0WE26dT23tLBzypMhrmwV9try8+dJUzoEB1mjyuWXcUPpnvpm0YTtEqfz6tBdIgOM0SbtpcWDpWgXzJd16TYpu15hXYMEDJ0iA6zQbfa+Nqt3Cu7zpTaJOsMlsq05SBhQ4foMHzOWHZFH6vc2oM0GS7Rlu8JP7kAHaJDD1xWdhNZt2vYxo8q/vUjoEN0GDDXLYM6UeN2jsS0aZrwoUN0GC7jlkENYYZ8u/r/qs1zhBAdosMwOW8Z1JA2cM0Uta2HMKJDdBge/ZZBlUVGTQG1+0xR+xoJJTpEh2EhW9pXLYIqr+TaAmt7u9q4lR7QIToMiJ3a5i2fGicDvYf8/pD7hBMdosOwuGcZ1LsB38Mz08bfCCc6RIfZG+8ua2sO+D7uBv5kA3RYd0igFi0DO5aB+2kNXHyADuuKKcugyriYJc+ADsGaA8q+aM4w7gJ0CC48tQzqAk8NQIfgwiGHpwYV0QEdghOPLIMqeysoWAzoEKzpcHhqPMBdgA7BhQmHwPbhLkCHYItMki1bBlWWPG/DZYAOwZZeh6cGeykAHYITdxwCexZ3AToEF5YdArsfdwE6BFu6HIL6DXcBOgQXflG8FgR0CAkx4xDYa7gL0CG48MEhsBx3CegQrJF1B+sOgT2KywAdgi27HYIqth2XAToEW447BHUddwE6BBdcVk7yahDQITgx4BDYr7gL0CG4cMohsE9wF6BDcGHQIbBzuAvQIbjQT2ABHUJSnHAI7BvcBegQXHAprryEuwAdgguNDoFdxV2ADsEVlxocjbgL0CG48MAhsIdxF6BDcOGiQ2AHcRegQ3Ch0yGwt3EXoENwZd4ysH8FfA9ywh91QtAhOgyQSyrbxZYlqPmCReOEEx2iw7BoVblzfm0CG5rjpJbIx0j7hgknOkSH4XHDMrDyOnFHIG3ep20h0rZfCSM6RIfhPj1WLIN7OYD2HlG5VZ1ZLQTdntIXZETldiCvmN7Bivm7VPFvQod1r8NUsT06Ys18QWqFdD/XA+4ul6NZ26Rp/1DC8wGvK8Txs7af0eGW1WGHyr3+l2N2ZWJ81Txk1kwSf6ntD5V77Z9ab/CpZXDf1qCLKrVYbwf4FLNhmwl2dMVqkgnmiWUcRXDHAvQXOqyeYyZ5uNQ5Fh3c1NaWdOPkyffJslGPVHrLtjtNFo5+/rmMJJc+Ff8KNqkE0+UorqU0hIUOE2eXtnuOsY8rSTqSdEP3qlxpQpsGvTBiSNJpE0WfKd27ngwkls4KT5KkEsyZKoR1K0D/oUN7it9ibdamkm6wjG0XlH2dVN+Li3aYIcVS0WeJE/cFnljazNi2kt+SSjAjVQhKusghTvqiQ7ve3t8ek0veJtNo+AvlVgxoyMw3VIvUBrlhumpxN9wUcGJpMmPxVUt/JZVgBqoU1IlA/YoO/cxXVWOnk258g/nSuJy8t2bGgqOmC/lDTLDl7x3m/+WtgZxNvFjierI68kjgvRYZlnw299Ft/LYvZryeRoJpLvHFqLmY0KF3zse080/z7z8VzU01mfaPmZ+xXW/UnMaNdJjJtH9StK/GUQ2BJxcZr0q5gf2OvYkk3yINOn4ZxS5kYF4LHRYoXjMk7ex1+P1uy3mbq2lPXN6rQrwuJjd9TmWnsFBzhcnBWiQYZRLelPHnmoXfz6jsgA6V+l1tXNO0p8o5pkoJe7EWybXFOP+xst8/UmmHrDisS209apVgKg05Zora059B39arDndEHhry58FNzh1WGjLVdEFmg+luyduLaW2zJvuvmJvPm0x+LplJKRG3LKuWNSK71dYmxASjzOdH29OecT/Xkw5HI3G76GnouZ7x4XPdEmqCuRZpywJhyhTPVWHi2dfwpdzSimlcToJxJboI8Dphygw7I3E76fG6R8to9T5uJ8G4cDDSDuka7yFMmaFPFfZh+R5irpNgSDA+eBZpxwQhyhT5LQtJrFv6UEKrd3E7CcaWMbVx7cQuQpQphkyPIolXx7MltMoQmgRjRfE50EcJD0QodT5VP64hwVTiuNq4T4rSjlDMXAmttuEaEkw5ZLwencBj3gXiiKuC+Ba3kGBKIeP04kLaVwkJlCBuS8kYbiHBxCErc9+ojQWSOHYVStGs4usEteAaEkwc0a38c4yjoQJ9MRq9gVtIMOWGR7LjuJsQgAW3YnovPJRIMABeHkbF9Y+v4BYSDIAPeou0KadgNOEWEgyAD56rgOq/AAkGtg6HinQ5jktIMAC+iC5leKU2dxoDkGAA/uOs2rjxtRWXkGAAfCDHuORPJZA9al24hAQD4IMGMxzKa7EXl5BgAHwRPfLkNO4gwQD44pRiIyMJBiABDqtCTSBW6pJgALwhZx/lz92exB0kGABfyKbFz0Z3d3AHCQbAF7K2Zd5obhZ3kGAAfCFFpN4ZvclRuazSJcEAeEFOgMzX2JVTPHfgEhIMgA+k1EJ+h7QU7ebsKxIMgBdkGPRYFeq6+K6pO6OokkiCgbrlodGXvDXyXfJy2Fy7HTeTYKD+uKsKO6N9J4EfVW6R3gvcTIKB+mPK6GpZW6fna+/X9sVcfxhXh0MDCQZSYFwVyi4c8XTNRpUrnSkH369Frk+t3oBoLZNg2MUKPrhcRmO+bQp3h8VAmWBR+xQ2y2iKyUXsEC4Pi+dlgvUR98AmOJ1ycnmPy8PiukXQbqrcPA2AC30pJxdqx9QY6Toe03ZS2zVV2FxmY/NmuNRnriGTdCzrhlL0qNyxrmkml3Xlf8EeWNKcQECp1wGleFKD3stD3A4AAAAAAAAAAAAAAAAAAAAAAAAAAAAAAAAAAAAAAAAAAAAAAAAAAAAAAAAAAAAAAAAAAABJ8y/fC58EJvdIuQAAAMl0RVh0TWF0aE1MADxtYXRoIHhtbG5zPSJodHRwOi8vd3d3LnczLm9yZy8xOTk4L01hdGgvTWF0aE1MIj48bXN0eWxlIG1hdGhzaXplPSIxNnB4Ij48bXN1Yj48bWk+QzwvbWk+PG1uPjE8L21uPjwvbXN1Yj48bW8+LDwvbW8+PG1zdWI+PG1pPkM8L21pPjxtbj4yPC9tbj48L21zdWI+PG1zcGFjZSBsaW5lYnJlYWs9Im5ld2xpbmUiLz48L21zdHlsZT48L21hdGg++Nu4rAAAAABJRU5ErkJggg==\&quot;,\&quot;slideId\&quot;:273,\&quot;accessibleText\&quot;:\&quot;C 下標 1 逗號 C 下標 2\\n\&quot;,\&quot;imageHeight\&quot;:14.162162162162161},{\&quot;mathml\&quot;:\&quot;&lt;math style=\\\&quot;font-family:stix;font-size:16px;\\\&quot; xmlns=\\\&quot;http://www.w3.org/1998/Math/MathML\\\&quot;&gt;&lt;mstyle mathsize=\\\&quot;16px\\\&quot;&gt;&lt;mi&gt;x&lt;/mi&gt;&lt;mo&gt;'&lt;/mo&gt;&lt;mspace linebreak=\\\&quot;newline\\\&quot;/&gt;&lt;/mstyle&gt;&lt;/math&gt;\&quot;,\&quot;base64Image\&quot;:\&quot;iVBORw0KGgoAAAANSUhEUgAAAFYAAAB0CAYAAAAfMsXKAAAACXBIWXMAAA7EAAAOxAGVKw4bAAAABGJhU0UAAABzCSiyGAAABDBJREFUeNrtnHFEXVEcx488ySQmM0kimSSJJJMkMumPScw8k5kxSZKMmSQz/Zf0x/RPJplE+iMzif5Ikv33JDMTM7M/JiOTSZ5o52fn6vR23/mdc+5r6773/fAj7913T/fjvnN+95zfeUIUJvUyVmUcy0jL2JXxSIBItMg4knEWEs+gx5+9LFIpTmRcgyJ3bhqkBtENTe50WojtgSZ3yizE3oEmd4pknDJia6HJj0NGbBEU+fHOIPUIevxZMIjdgh5/hg1il6DHn16D2BfQ40+NQew96IlGOovYZqiJRipE6ilSregshYjdh5bojCEj+HeZwTi0XE5m0AstueEkQ2wVlOSGbU3qMXRczpzBBnTkjgFN7OxV/Acpqe6QMSFjRcY3cb6sTHdCdcTzd6hU6FCd80DGtIzyiOft0cQmr4rMhIw+dcG/hHni+IuMUo82aOFvzXDeDzJKIlxDiXaupv8ttF3Ga3VHnjnEmGM7zerO5M47Evf+iGZ9PovwdXgbsV8d2rot46fleRfjLvah6t+oLGdIRqs2YUFf85cWElot2qkT/JpUXoktV/2qiWVGwgTz+RvqznbpYgYLIX1pYiRsMJnFZsax1er1VtWvZ54vFXHwihX7wlwXlW2+c8ri603dxIxK6Z57Zhqx5RVz14alNd3a+2/x3BJOHyM2GdKvHmh5aSkUhsPVRs1nHB8UT9BDxi3oM/PJIDaVkcIFrz+GNp43BrGnKm2r0PLVNSizo5/pDrq0LoBqpSqhzI4Gi3w2+HsIutywmaRJQZM7qxZim6DJnXFG6hwU+dHDiL0LRX4UC3Ot/xMo8mfXIHYBevyZM4jdgx5/7jP9bBkU+TGAASz3VInsO6yDmIYmd3YsHhB2oMn/4cCUcgUzXcCCFk0mdQXcTBe2sFtAP6CgLybSMgwtHqaF/5I4EBeXqPW5gHWD2HVoM6PX9GcWq5kmZExL4gUPVQX+ENkXBblftWiDwnD0FYH+kPcTTD87CoV/MyLsCtS2DGJXLNuqVYNd3pcVNYjzMk7KBkzFFpMGsTYbK2gaMpgty+ttQ3TXfNQGoEbmeG7im/v8rMiTsk0OfcfJgMXxCeYpbNjw2aQ6hvY2xHJG7Lp6EqpjjtP3oS47nH/bY96gWZyv+HbGUepgxshNX/Ow5ZNRcXHThssdNCXcKr5psPqu3puMo9Q2w8VSHdZT8WfuVN+KfqQGLxe6BL9PoV4dS1WLQRXiZlz7y3nhVp7u+zN19IR16NgOfSvK4yp20fFiH0Roa9qhHbpja+I8wo9aXmhaRN/BVyn4DXdnqm9tFDGHctL3Fv1fe47aSzJtUfZQkS95aULduTsqvTlRA9SGyjGLc9weZQCrqo2grRWBBUYAAAAAAAAAAAAAAAAAAAAAAAAAAAAAAAAAAAAAAAAAAAAAAAAAAAAUML8BQindkqFL/oEAAACRdEVYdE1hdGhNTAA8bWF0aCB4bWxucz0iaHR0cDovL3d3dy53My5vcmcvMTk5OC9NYXRoL01hdGhNTCI+PG1zdHlsZSBtYXRoc2l6ZT0iMTZweCI+PG1pPng8L21pPjxtbz4nPC9tbz48bXNwYWNlIGxpbmVicmVhaz0ibmV3bGluZSIvPjwvbXN0eWxlPjwvbWF0aD4gsPykAAAAAElFTkSuQmCC\&quot;,\&quot;slideId\&quot;:274,\&quot;accessibleText\&quot;:\&quot;x 撇号\\n\&quot;,\&quot;imageHeight\&quot;:12.54054054054054},{\&quot;mathml\&quot;:\&quot;&lt;math style=\\\&quot;font-family:stix;font-size:16px;\\\&quot; xmlns=\\\&quot;http://www.w3.org/1998/Math/MathML\\\&quot;&gt;&lt;mstyle mathsize=\\\&quot;16px\\\&quot;&gt;&lt;mfrac&gt;&lt;mrow&gt;&lt;mi&gt;x&lt;/mi&gt;&lt;msup&gt;&lt;mo&gt;'&lt;/mo&gt;&lt;mrow&gt;&lt;mi&gt;T&lt;/mi&gt;&lt;mi&gt;L&lt;/mi&gt;&lt;mi&gt;x&lt;/mi&gt;&lt;mo&gt;'&lt;/mo&gt;&lt;/mrow&gt;&lt;/msup&gt;&lt;/mrow&gt;&lt;mrow&gt;&lt;mi&gt;x&lt;/mi&gt;&lt;msup&gt;&lt;mo&gt;'&lt;/mo&gt;&lt;mrow&gt;&lt;mi&gt;T&lt;/mi&gt;&lt;mi&gt;x&lt;/mi&gt;&lt;mo&gt;'&lt;/mo&gt;&lt;/mrow&gt;&lt;/msup&gt;&lt;/mrow&gt;&lt;/mfrac&gt;&lt;mspace linebreak=\\\&quot;newline\\\&quot;/&gt;&lt;/mstyle&gt;&lt;/math&gt;\&quot;,\&quot;base64Image\&quot;:\&quot;iVBORw0KGgoAAAANSUhEUgAAASIAAAD6CAYAAAAFpEpAAAAACXBIWXMAAA7EAAAOxAGVKw4bAAAABGJhU0UAAADT3/4R8AAAFMFJREFUeNrt3Q+EVlkfwPGfMZIkRjKSVyRJkhhJksR4jbEyhlfGyFiRsZJkWRljrAwrycpaVrJGMoysZCSSkSSxRrKSSJK1EsnIGIl978+c67k93XvO/fPc+9z73O+H411vz3Pvuee598y558/viADoJFu8NO+lFS999NJlL62lWAAUpdtLL7z0b1O6TNGgbC6F3KhlSkNN+R3M4Rz9HfrbHo243vfc9iib5yWuhD57aU1Tfvd4ac5LC+Z1I8ux/zTH2tWhv+1oxLUvc9ujbP0HUQ+qNumveemE+ct6wEsbQiqGKcfDHtYf0eWlXi8Ne+mqlz5FfH8hxjXs89LNBBXQMy+NmdeWTjdEiwhVcDLkJp0zD3dcC5aH/n7MY2z10qOQ7/+QIB8PY1RC81Kvjtr9GX8XoBDBlsSSafkk0W1aPVEP/mSCY/V46WXT9/cm+P73jkpIj72uZr/vmoiymOPWR1l0BV6Jls1fz1Y1/f2U9Jhjge++TfjdM468jNX0d14KKYvfuP1RFgMteEh/sTz4afohgi2smYTfvWrJy5KpeOvodkh5HOf2R1lcCvSbpGUbcZtNecwP5vvDCb93N4e8dIKZkPIY5PZHWTw3rY8dKb+/2fEqNJryuO9MvjakfM1sZV46wamQ8ljP7Y8y2GZuyCsZjvGtoyLanPK4ugzhQcLvHHHkZWONf+tvQl5TgVLwh+13ZjjGrOXBf5LhuNoamkr4nemc8tIJepvK4w63P8pCO4UPZzzGB8vDfyFDvrRPoy/h9/605OUnfu4vZqBfpTjQKfqkPGu3Nkk915ElEezIH6M40Clskwd1TlKRQ+XHSpSXsgqOnB2mOOpLF1XeNA/GJ9Nv8W2Fr+eO5eH/o+C8zJYoL2V1Qhpr/7opjnrSdVtLEQ/KDxW8nm6xD5WPF5yftyXKS1n5oVNeUBT19dTyoGgnYtXWPw2IvU9mR4F56StRXpptNa3ea6YFvGx+b11w2pvgOLvNq9UH8wfguXkdTcJfc3adx7GeesW9InygYtdkC6T2suC8fF+ivPit32lxx3i6G/N4P1qOcZDHC3G5JtpVcbr9E8u1/FpwXu6VJC890gjJ+res9k3NOlrDrsgCs477hmkJiG1DjIrovxW6HtdQ+VCBeXGFIBkquGz0dSlsNvmNiPydtxxrJsZ9c4zHC3F1OR4WTdsrdD22ofJP8nX0xjzZQpB8LjgvNtsj8vg44vPnzL//Jasz3/U6dAHwonwZ2IzRLyTy3lERVWmeyzXLddwrOC+2ECQLJSu3xYjKsrky6Q9UQj0hx9lL3xDSmhd7nJwq+cdyLUVPRXhRory4XIjxWq4DG29N2sJjg1azve9XKXbwTkfLrq/AvGwvUV7iiNrW50zgM37HO7GCkIvT0hkBu2zX8bbgvJy05OVdCctuvdhjR/tlSwhX5MbWqfpjha7DtmXPTMF5uVGivMQVNrfojazGhlo2/03AMuRmm+Wh+V9FrsEVAfFYwXlZtuRlpKRlGNXR72+DdJRHBXn7VJG+jCi2iZk6+tNTkryUORqjLaLlPI8IihA1fFuVoXtbBMTHJcrLYonLcK+lIt/OI4IihE3Xr9JK6EeWh/98wXmxRWOcLnk5roTk+RaPB4oyIdUdMVsv9tnhRQba6nG8lpU96FfYHmOveDxQlLCRs8mK5H1YiMaY52tlmZajoMOFjZwNVSTvth1Ui27VXbfk5UYFyjJqYuM3PCJoV//AfyqS75eWh/9kwXmxLTGpQjTG0Yi8T/F4oCgPml4jqsC1lKLIynRPifKShoYIiVoAzV5jKExwzdndiuTZtpSi6FG/syXIi4aeTdsPZdtwYEXYbQQFGZf2RTJMy7aU4ueC82J7kC8XcH7tUNY1dWlCjPj7z+v3z0Vcw34ekWrRvxyHzXu1PihvpLFNj7Y0tmY8vh571jSjP5mbR+M0Z52xOyjlX4bQXM4fLQ9/kR2srp1Dilge4cfHPpuiFbUcKLOoKAanebTLT2/EYVNBfHT0Fei8jDSLBzUezG3LcTVY1doM17BW4scrLoMDYo/GWGSEwKNtzktPoH8nSawgrcz/DGlBhm3XPcdjXl6HZHX4eFncMXyDaSLhefrEvj9WWPyYTjdpKYfbBeflsmTfESOLi+ZcDxJ+b8p870lTZRn2yvuex718dFV62LDxSsyK6HXCv/wfYh63TvtCLVjKoejXCNv2PHlHY9yX8rr9732Ur/dXi4rt5NqHjTjVBRszTW6NgaMdffulMaqgr13nY1QacTr/doo7pnQdKyLtmLUt69hTYF62SPuWdeguLMGQtJtjfm9d4HtjjsotmEYtxxw3x1xL9VCcjTFq/znHDeqaJLbJtJySvPJ9V5PyHxH7UHORTog9BElew976wAdH6pKE9f1N7DPPuyJa91FB3XaZz09TNZTPXkm/m2ZX06uHP9rWZVpSYcsaFmv018g2VF50X4YtMuTHnM65yVQ8af4I+bOnX5kWVZRbEm8B7HrzavqM1lB5vZB0k8Quxnjd0tc2HenQjsVzUp8wnv2OCr7InUfWiX3YPo/WmfZPvg1pefWaVvqEqRwvyNdTRfQ1cdl83tU1MCHxtpKeN8fr43Evr18cD03YMPmAEAsmygGJ12dWVCCvUzHyMtbCCvih2PdsuxxSQek9qHPETktjdDfOXKNDEed6aiq9TYHW4FluzXIbdtykIyFNbv+v3V9CsHL/NfWgeR39LPH6ynRE81jO5dcr8aZU/Gse2BHTIllnaQl3mdebXabyGDP9Mn87ju8v7o0zans9Qbm/i3G8P7hFy8+1t/zvIc3cqCHVOtGHUTtSH0v8KRG2V7VH5hW2FSNYOjKlHdSvM+arVUkr540xK6K7kmyI/YLjeA9NxYoKsM0xCcYwHgv8/ydqXmbrc3pos5Trz47+oHalO015tMVDStqZvNHS6rtHi71arjn+mnXLlyEYblNkyGDS/PFbMX1C9yXb2kENmnfLHGvZtIJOUMzVc9zxF60/8EqmrxHsKw6g5XbHeG/3//sUxQUgL3EWxS5STADydDNGRbSXYgKQp0lHJXSFIgKQt0FHRXSUIgKQN1fYipMUEYAiPLFURDMUD4AiXLFURE8pHgBFsO2LrmkDRQQgb+NChzWANtLthpccFdEliglAnh6Ke0LjQ4oJQF6CkxltQ/j+SnwAaKl9gcpHX81cK/EHKDIArRTcO8oPC6vhN23BtaYoNgCtFNzyJ7iWzLYVzh2KDUCrDAUqFw2CHwzRaVsAa9tiCABi090d/N0PwoLgHxF7P9FBihBAVsGIi8dD/l1Hxmz9ROwRBSCTMxJv/6j7Yt9tIQ7dRHBK2OYXQIDGpvb3ldLRMttWK9OWimg5xrk0rIi/mn+IogcgplXyTBodznscn3cFSnN9/1dJtmsngBqYCVQi4zE+r/1EtlnWpy3fHTGfeSOs2Ac6Xo+sznTe6fjcRKACmUtw/AeSfN1ZnzR2BDnCTwR0tu/ky5Etfe0KC+d6NvCZVwlbKBcdr2f7mz6vndP/mH+b5icCOttBS+WgW/l+L6uxg2YD/7+uI9ud8Dz9jorotZd2mc8OS2MP8gV+IqDz/S7ukB3NaTDFeXQG9fuE59FW10Z+IqDzXU9YOYxmONelBOfRFtE2fh6gHs7GrBi0D2kk47m2yOoyENe5tG9oDz8NUB86J+iRuPtvDrXofCOOc+no2mZ+FqB+uk3LSIfRdbhcJylqh7SuI9M5PmtafD4dIbtpzuGfS5d6EFAfAAAAAAAAAAAAAAAAAAAAAAAAAAAAAAAAAAAAAAAAAAAAAAAAAAAAAAAAAAAAAAAAAAAAAAAAAAAAAAAAAAAAAAAAAICK+5dEIpESJCoiEolERUQikUhURCQSiYqIRCKRqIhIJFJnVkQAAAAAAAAAAAAAAAAAAAAAAAAAAAAAAAAAAAAAAAAAAAAAAAAAAAAAAAAAAAAAAAAAAAAAAAAAAAAAAAAAgNba4qV5L6146aOXLntpLcUCoCjdXnrhpX+b0mWKBkjnUsgDVaY0VMIyOxqR1/fcTkA6z0tcCX320poSltloRH6XuZ2AdP0cUZWAvnpc89IJ0wI44KUNIRXDlKMiCes36fJSr5eGvXTVS58ivr9Q0nIbokUEtM7JkIdpzkv7EhxjwVIR3Y95jK1eehTy/R9KWm77M14vgICbgYdoybR8kug2rZ6oimgywbF6vPSy6ft7S1puayKud45bCkimK/BKtGz+yrfqFcVPSY85Fvju25KX31LI9f7GbQUkMxB4gMZSHuMXSyWUpr8k2MKaKXn53Q655uPcVkAy/rD9fIZj2EbcZlMe84P5/nDJy28m5JoHua2A5JWItj52pPz+Zsdr2WjK474z+dpQ8vI7FXLN67mtgPi2mQfnSoZjfOuoiDanPK4ul3hQgTL8pul6l7itgGT8YfudGY4xa6mEnmQ4rraGpipQhr1N13yH2wpIRjuFD2c8xgdLRXQhQ76076WvIuW4Erjmq9xWQLH6HK9l/TUph7uSfeQRQErfWyohnZPUVZNyCI6cHea2QNntktVZzPqQ6iRC7UP5tsLXc8dSEf1Ro9/1hDTW1HVzm6PMdN3WUsRD+0MFr6dbohepahqv0W87KI0FwkCpPbU8tNrZua5i1zMg9v6hHTmff6tpTV4zLctlU4664LQ3wXF2m1erD6Zi1XlVxxLmxV9zdp3bHGXWK+6YOwMVuyZbILWXObYqp8UdO+luzOP9aDnGQW5bdJojMSqiqi0LeGK5ll9bfK4eaYRk/VtW+59mHa1M14r9Wcfv8RO3LTrNhhgV0X8rdD2bpPiwrvq6FDZL+0ZEHs5bjjUT4/c4xm2LTqPD2J8dN/72Cl3PMct1fJJiw7puj8jH44jPnzP//peszijXvOrC2kX5MrAZo1/oSO8dFVGV5txcs1zHvTbkZ1HCw9M2Vyb9gUqoJ+Q4+jpH3xA62rzl4a3aQsl/LNfSjqkIF2K87uqAwVuTtnA7oq5s/RJVinG809Gya8f6sKhtfc4EPnNPiBUEyGlpffCwsl1Hu8K6rhd77Gg/z4RwRe3Z4jr/WKHruGm5jnaGdQ2bW/RGVmMuLZv/JmAZam+b5QH+X0WuIRhov2xD3lEd6A/N/x7lFgRWRT3EVYm7Y5uYqaNUPW3Mmy1S5Dy3HtAQNcxclaH7acvD/rjNedtrqSC3c+sBDWHLCqq0YvuRpSI6X4L8rYTk6xa3HfClCanuiNl6sc8OL0NAsLA9xl5x2wFfChs5m6xI3oel/NEYpyNezdZw6wENYSNnQxXJ+1Up/zyoqImN33DrAfZ+jP9UJN8vLRXRyZLkcTQif1PcdsCXHjS90lTBdrEv6yhDZaohQqIWFrPXGNAkuObsbkXyfNJSCZVl1M8WyF9boV3cekDDuOQXyTAvNywP+c8lyJ+//7yudTsXkc/93HrIg/6FO2ze//VBeSONbXq0pbE14/H12LOmuf/J3OQap3ljxuMOBh6OkYqU80dLRdTujuAd5nf38xIVHeA0jwxaRQNdDZsK4qOj30Lnj6RZ5Khxa25bjqtBtdZmuIa1Ej+uchkcEHs0xnZGMtRK8s+QllnYNthzPD7I6pCsDh8vizvWcDBNJDxPn2n5uI57pkZlP2kph9ttztuUyceTpgox7FXyPY8R0tJV6WHDxisxK6LXCf/yf4h53DrtX7VgKYd2vu7sM3n4KF/voRYVM8m11xpxqhFqzDT/NQaOdkjul8boh752nY9RacTppNwp7pjSdayIdEaybVnHnjblSzej9LcXGrNUUs1p1HLMcXPMtTx2aLYxxl+pOUel4ZrMtsm0nJK88n1Xk/IfEfuQeLv8JvYZ3V0RreaowG27zOeneeSQ1l5Jv+tnV9Orhz/a1mVaUmHLGhZr9FfTNjenXX0u/uxpHYzYYPncLYm3AFZb1hrd8RmtIWT1QtJNZrsY43VLX9t0REY7QM9JfcKN9jsq+Dx2HtHW74R5Fb8gX0/B0CkVy+Z10fXKPSHxtpKeN8fr4zFCVr84HpqwYfIBIWZNlAMSr8+s1QHHLsvXK+f1t9W5V6elMWp6NsaxDkXkWbep7jWv5DcTHA9wGnY8MCMh/UL+MP1fQlB1/zX1oHkd/Szx+sp0RPNYC8svzmjo9QTX8y7G8f7gp0eruPaW/z2kOR419Fsn2ieiHb6PJf6UCNur2iPzCns4p4roriQbYr/gOJ4G1l/H44NWem654RYDnxsL/P8nal5m6zNWPlEpbbn+bDnmDUnembxRoieo3qMljDzY9mP390EPhoq4TZGV0qT5o7Ji+oTuS7Y1eRqM7pY51rJpBZ2gmJGX446/0v2BVzJ9jWD/cwAttztG/4L/36coLgB5ibModpFiApCnmzEqor0UE4A8TToqoSsUEYC8DToqoqMUEYC8ucJWnKSIABThiaUimqF4ABThiqUiekrxACjCMbH3E22giADkbVzosAbQRrr18ZKjIrpEMQHI00NxT2h8SDEByEtwMqNtCN9fiQ8ALbUvUPnoq5lrJf4ARQaglYJ7XPlhYTVM6CdJv8UQACQS3PInuJbMthXOHYoNQKsMBSoXDYIfDCVqWwBr22IIAGLTLWH8XRrCguAfEXs/0UGKEEBWwYiLx0P+XUfGbP1E7GUFIJMzEm+fq/ti3xUiDt1EcErYjhhAgMam9ve/0tEy25Yw05aKaDnGuTSsiL+af4iiByCmVfJMGh3OexyfdwVKc33/V0m2uyiAGpgJVCLjMT6v/US2WdanLd8dMZ95I6zYBzpej6zOdN7p+NxEoAKZS3D8B5J83VmfNHYEOcJPBHS27+TLkS197QoL53o28JlXCVsoFx2vZ/ubPq+d0/+Yf5vmJwI620FL5aBbDn8vq7GDZgP/v64j253wPP2Oiui1l3aZzw5LY6/0BX4ioPP9Lu6QHc1pMMV5dAb1+4Tn0VbXRn4ioPNdT1g5jGY416UE59EW0TZ+HqAezsasGLQPaSTjubbI6jIQ17m0b2gPPw1QHzon6JG4+28Oteh8I45z6ejaZn4WoH66TctIh9F1uFwnKWqHtK4j0zk+a1p8Ph0hu2nO4Z9Ll3oQUB/I6P+fGkKRHmh8OAAAAUh0RVh0TWF0aE1MADxtYXRoIHhtbG5zPSJodHRwOi8vd3d3LnczLm9yZy8xOTk4L01hdGgvTWF0aE1MIj48bXN0eWxlIG1hdGhzaXplPSIxNnB4Ij48bWZyYWM+PG1yb3c+PG1pPng8L21pPjxtc3VwPjxtbz4nPC9tbz48bXJvdz48bWk+VDwvbWk+PG1pPkw8L21pPjxtaT54PC9taT48bW8+JzwvbW8+PC9tcm93PjwvbXN1cD48L21yb3c+PG1yb3c+PG1pPng8L21pPjxtc3VwPjxtbz4nPC9tbz48bXJvdz48bWk+VDwvbWk+PG1pPng8L21pPjxtbz4nPC9tbz48L21yb3c+PC9tc3VwPjwvbXJvdz48L21mcmFjPjxtc3BhY2UgbGluZWJyZWFrPSJuZXdsaW5lIi8+PC9tc3R5bGU+PC9tYXRoPgoHLjUAAAAASUVORK5CYII=\&quot;,\&quot;slideId\&quot;:274,\&quot;accessibleText\&quot;:\&quot;分數 x 撇号 的 T x 撇号 次方 分之 x 撇号 的 T L x 撇号 次方 結束分數\\n\&quot;,\&quot;imageHeight\&quot;:27.027027027027028},{\&quot;mathml\&quot;:\&quot;&lt;math style=\\\&quot;font-family:stix;font-size:16px;\\\&quot; xmlns=\\\&quot;http://www.w3.org/1998/Math/MathML\\\&quot;&gt;&lt;mstyle mathsize=\\\&quot;16px\\\&quot;&gt;&lt;mo&gt;|&lt;/mo&gt;&lt;mi&gt;x&lt;/mi&gt;&lt;mo&gt;-&lt;/mo&gt;&lt;mi&gt;x&lt;/mi&gt;&lt;mo&gt;'&lt;/mo&gt;&lt;mo&gt;|&lt;/mo&gt;&lt;/mstyle&gt;&lt;/math&gt;\&quot;,\&quot;base64Image\&quot;:\&quot;iVBORw0KGgoAAAANSUhEUgAAARcAAABFCAYAAABg4qKcAAAACXBIWXMAAA7EAAAOxAGVKw4bAAAABGJhU0UAAABEsZUXFwAABYFJREFUeNrtnW+ElVkcx48xVpLISLISI0lGhpGxkjVkjV5kDMmVJJGRJGNZGclavcvYF6s3WWOsDOnFyEr0Ikn23UiyEkl6sbKMNTLGiNnza851z9x9nvPnube7c8/5fPiRe58557md7+/7/Dn/lCrnuI61kjiuACAX2u4FmAvA5uGgjnkdyzpWdTzXcQ5zAYBWOKxjqSQXf8BcAKAqLxy5uKJjK+YCALHscuRhPUYxFwCIZSTAXL50PmIuAAmyPcBcvsNcACCWHh2fPOayD3MBgCosesylB3MBgCr87sjFpQ7Uj7kAJMqsIxefYC4AUJXLjlycw1wAoCpjjlz8EXMBgKr0O3LxJOYCAK2wWpKLQ5gLALTCQkEeyviXng7UjbkAJMxcQR6+7lDdmAtAwkyp/6enCHMBSJyiHqNrmAsAtEpRj9EY5gIA7WClKQ/3YC4A0A6eWjm43MF6MReAxLHnGD3CXACgXUxYOXgLcwlDBgJ9q+O6jns63qvGFgri0HtbLF/Klm67RVPmBx3TOvrQa5Z0q97snKxhLuX06hg3jfBRuRfDeatjW4U6ZHHjB45yX+rYQq5lQQp622KVNYi5/JejOn41V4q1iJiKrGfIXDF85V4h75IGvWVgLjJ7840q3nclpLHfRdT1jY5/Asu9Q/4lCXrLyFzOmudP2ZLyko5h1Zh0JbegPwU0zHBAPQeUf81RzCV90FtG5tJnnntd3PU0zHXP3+80V5yY29+L5GGSoLcM37m4GPQ0jKtvX65Kj5uO3Ws+HzbP3c3lLShe6OYMesvIXITXyr0vbtn6FTcDbj3lFvZntd79eFVV6xGAtEBvGZnLL56rSVEX3Kj1/X3yBdAb5lLEuKexawXPvfUuwJfcjQB6w1zK8O2NO9N0fH3DKBkYtZ9cAfSGubh45ah7wTrurPX5efIE0Bvm4uM3R92yKLF0Me5WjfEFD8gPQG+YSwhnPLeqx6zbU9kr92vyA9Ab5hLCgPKPP6j/+xK5AegNc4khZKLZwiZukNsqbuRmt8VXiSVQt+sNc4lgPqCxBzEXzAW9YS6xXPM09O1N3iCYS3fR7XrDXNpUv8QJzAVzQW+YSxVEvJ8c53ABc8Fc0BvmUpXnjnOYxVwwF/SGuXyJBH2BuWAu6A1zqcopj8C3KwD0hrlUYIKXbNBB0Fsm5iL74C55GnuafAD0hrnE8izguf8ZOQHoDXOJwR7Q5OoerM9YBUBvmIuXw1YDy22qb8bqKLkB6A1z8bFVbVwwWZYYlAWSV1X17R8A0BvmsmE7Bnsux0PHuTwkRwC9YS4uxlT5ht2uSWWu7R8A0Fvm5rJLx9+qfOHjEc9z8BFyBdAb5lKEvdLXmYLvez3PwZPkC6A3zKWZKypsk+4njvO5F1jXPrX+Qo4tXPMFvWViLgPmGVbKlLf2rg2mbjjOZzmgLploV5/1OkaOZQl6y8RcxM3/VI2XZIdaOJ+1gL+/FXC1gnRBbxmZy6xV3kTA8fIc7Bo9ednxtzVzzHvFTOpcQW9dbi471PoIxgOesqessu5GnNNTFT/vY0g1VnYfIceSAr1lYi4X1cY37HILWrQ04KR1zNtIZ7/puVUdbjpeXqj9Zb67QS4mBXrLxFyOOI6VfXi/V+trYcxZn8s8joHIczrmaex3Og6aY8d1fDCfPyYXkwK9ZWQuMyp+mcQqJyUjIxcj65GrVR/5mBToLSNzuRPZAKdb+KHTEfXIlaSfXEwO9JaRuUwG/ufLM3KtxR8qm4B/DKhLnn0PkYdJgt4yMhcZQ/BHwPPp0Tb92JqnLnnLv5scTBb01uXmIl18KyVRtGBOr7miSBfdsjlOXqLJPA4ZE9DurSjkTf28qaNelwzLZtHuPEBvnSPWCz7zLy2MNgjHg9dDAAAAnHRFWHRNYXRoTUwAPG1hdGggeG1sbnM9Imh0dHA6Ly93d3cudzMub3JnLzE5OTgvTWF0aC9NYXRoTUwiPjxtc3R5bGUgbWF0aHNpemU9IjE2cHgiPjxtbz58PC9tbz48bWk+eDwvbWk+PG1vPi08L21vPjxtaT54PC9taT48bW8+JzwvbW8+PG1vPnw8L21vPjwvbXN0eWxlPjwvbWF0aD5VVN+0AAAAAElFTkSuQmCC\&quot;,\&quot;slideId\&quot;:274,\&quot;accessibleText\&quot;:\&quot;竖线 x 減 x 撇号 竖线\&quot;,\&quot;imageHeight\&quot;:7.45945945945946},{\&quot;mathml\&quot;:\&quot;&lt;math style=\\\&quot;font-family:stix;font-size:16px;\\\&quot; xmlns=\\\&quot;http://www.w3.org/1998/Math/MathML\\\&quot;&gt;&lt;mstyle mathsize=\\\&quot;16px\\\&quot;&gt;&lt;mi&gt;x&lt;/mi&gt;&lt;mo&gt;'&lt;/mo&gt;&lt;mfenced&gt;&lt;msub&gt;&lt;mi&gt;v&lt;/mi&gt;&lt;mn&gt;1&lt;/mn&gt;&lt;/msub&gt;&lt;/mfenced&gt;&lt;mo&gt;\\\\&lt;/mo&gt;&lt;mo&gt;&amp;#xA0;&lt;/mo&gt;&lt;mi&gt;l&lt;/mi&gt;&lt;mi&gt;e&lt;/mi&gt;&lt;mi&gt;q&lt;/mi&gt;&lt;mo&gt;&amp;#xA0;&lt;/mo&gt;&lt;mi&gt;x&lt;/mi&gt;&lt;mo&gt;'&lt;/mo&gt;&lt;mfenced&gt;&lt;msub&gt;&lt;mi&gt;v&lt;/mi&gt;&lt;mn&gt;2&lt;/mn&gt;&lt;/msub&gt;&lt;/mfenced&gt;&lt;mo&gt;&amp;#xA0;&lt;/mo&gt;&lt;mo&gt;\\\\&lt;/mo&gt;&lt;mo&gt;&amp;#xA0;&lt;/mo&gt;&lt;mi&gt;l&lt;/mi&gt;&lt;mi&gt;e&lt;/mi&gt;&lt;mi&gt;q&lt;/mi&gt;&lt;mo&gt;&amp;#xA0;&lt;/mo&gt;&lt;mo&gt;.&lt;/mo&gt;&lt;mo&gt;.&lt;/mo&gt;&lt;mo&gt;.&lt;/mo&gt;&lt;mo&gt;|&lt;/mo&gt;&lt;mo&gt;&amp;#xA0;&lt;/mo&gt;&lt;mi&gt;l&lt;/mi&gt;&lt;mi&gt;e&lt;/mi&gt;&lt;mi&gt;q&lt;/mi&gt;&lt;mo&gt;&amp;#xA0;&lt;/mo&gt;&lt;mi&gt;x&lt;/mi&gt;&lt;mo&gt;'&lt;/mo&gt;&lt;mfenced&gt;&lt;msub&gt;&lt;mi&gt;v&lt;/mi&gt;&lt;mi&gt;n&lt;/mi&gt;&lt;/msub&gt;&lt;/mfenced&gt;&lt;mspace linebreak=\\\&quot;newline\\\&quot;/&gt;&lt;/mstyle&gt;&lt;/math&gt;\&quot;,\&quot;base64Image\&quot;:\&quot;iVBORw0KGgoAAAANSUhEUgAABc4AAAB/CAYAAADW3lFWAAAACXBIWXMAAA7EAAAOxAGVKw4bAAAABGJhU0UAAAB+d5nOpQAAJ4pJREFUeNrtnQ2EVdv//5cxRpJIkiRxJck1IiO5khjJSMZwJbmSS3JlJJFcuZJIklyJJEkyJCMZiWSMjESSJIkkSRLJyMgY+u/1P2t+c77n7s/ae5+9z95rrf16sdyHmVlnPe33+3PWXg9KAQAAAAAAAAAAAHSWi1H62ZJmorSPpgmKfaZfW/v6Ik0DiAcgFgAA+CDggwAAAADQYFGU7sfEhF+jtJXmCZKtpn9b+/y+GQ8AiAcgFgAA+CA+iA8CAAAA1JYlUXocEwt+jlIvzRM0vaafW/v+sRkXAIgHIBYAAPggPogPAgAAANQy3n8mxPvraJ5asE74HvCM7wGAeABiAQCADwI+CAAAAFA3Fqr4RTLforSB5qkVur+nYsbCZJQW0DyAeIDvYnE9psw6/UGXqp4oDUTp7yitpTkA8EEgaMZj8ViAwPkRo1k/0CMAaOFejFbMRmkbTVNL+k3/t46JMZqmOpZF6ZL5gqYvpnoepb2IByAWmdklfKm/U7O+W2gC5uEo3YzS65a+HGJ4Az6IDwJBMx6LxwIETugT5+gREPPn56wQ3xyku2rNQWFcnKVpymeRMbi4DtmDeABikYkuIUDWphziCsF+ExAfVY2VgPdV/ArJ1km/xQxtwAfxQSBoxmPxWIDACWXiHD0CYv7OMCSU5zrdBarxQjJufOyiacrlqMXsniMegFhkZkS5NwHXKX62kZ4wpAEfxAeBoBmPxWMBakAoE+foERDzF88q1Th+sbUsb1RjNwfAAjMeWsfIlBk/UPGXMZ2mEQ9ALDIjTXjdCrBvBkzSkzcHojSq4o8VYGsR4IP4IBA047F4LEDdCGXiHD0CYv7ieaTid2pspKugiY2C3j6iadwQj++IByAWmelWjW3jcVvJe2rQV1sTgugBhjPgg/ggEDTjsXgsQA0I+Yxz9AiI+dtnWCjHaboJYjgjjJdDNE05XLSIxwfEAxCLthgVylqXC3J+CPWfMZMeAPggPggEzXgsHgtQx+f1R+D1Q4+AmN/OChV/R8A7FeadLZCfBWZ8xO0+XUHzdJ4/LOJxF/EAxKIt9gjP1EgN+mm5RVMeMowBH8QHgaAZj8VjAWpCyBPn6BEQ87fHDaEMg3QRWOAOrAoZsIjHdcQDEIu20OcQzwiBcuirL3ZbNOUEQxjwQXwQCJrxWDwWoCaEPHGOHgExf3Y2CJ8/SfdACiaF8bOBpuksyx0wPMQDQhSLu6qek2A3LJqyheEL+CA+CATNeCweC1ATQp44R4+AmD87D4XP30z3QAo2K3b5OGXoOv2OeABi0Tb7hHLeCLx/Pin5pvIuhi/gg/ggEDTjsXgsQI3ji1AmztEjIOYvJn4bp1sgA+N8b6yGpxU2POIBoYrF4ijNqvgbu0MNJtcq+S3+KMMW8EF8EAia8Vg8FqBGhDpxjh4BMX927il2aEB+tgjj6B5N01lGYhp9tqQvHogHhCwWD4Ry7gy0Xw5YgujDDFvAB/FBIGjGY/FYgBoR6sQ5egTE/NlYJzwvz+gSaINnwnhaR9N0jiMxDf6+hM9FPCB0sZCCymuB9sltSxDdy5AFfBAfBIJmPBaPBagRoU6co0dAzJ+NS8Lzso8ugTbYL4ynSzRN5xiMafDbiAcgFrlZpuK3kk+pMLeSfxf65CvDFfBBfBAImvFYPBagZoQ6cY4eATF/ehaqxtn/cc9LN10CbdBtxk/cHRMLaZ7OsDKmwU8jHoBYFIJ0Dm1/YP3Rp+SVJyMMV8AH8UEgaMZj8ViAmhHixDl6BMT82ZB2yP1Ld0AOLgjj6gBNU56pDyEegFgUwkGhjFcC64tjliD6T4Yq4IP4IBA047F4LEDNY4sQJs7RIyDmz8ak8LxsoCsgBxuEcTVJ03SOiZbGXot4AGJRCCuEMn4OrC/uW4LoXxiqgA/ig0DQjMfisQA1I8SJc/QIiPnTs1p4Vl7TDVAAr4XxtZqm6QzXSzRzxAPqJhYTQhm3BdIH+riAGaGO7xiigA/ig0DQjMfisQA1JLSJc/QIiPmzcVR4Xk7SDVAAJ4XxdZSm6Qx/NjXyOOIBiEWhHBHKeDGQPuhX8sqT6wxRwAfxQSBoxmPxWIAaEtrEOXoExPzZkF7u99ENUAAbhfH1iKbpDDtUeedCIh5QN7FYJZTxUyB9cNoSRO9miAI+iA8CQTMei8cC1JDQJs7RIyDmT89y4Vl5TxdAgXyMGWOzUVpK0xRPT1Mj70E8ALEonKfC2N8SQPs/sgTRCDbgg/gg4IN4LB4LUEdCmzhHj4CYPz27hWflGl0ABXJVGGd7fKpEV5R+i9LxKN1WjbO/plXjbDC94mxVm/nqLwIjUfpm8tKrak4bEcj7pWsD4pELvWLwryiNmb4+VVC7vTB9rfvpfJSWoRFeiYV0NMMFz9t+oWpMzsTV7UUF5dFnLw5E6UyURo02zmmu/uebKN2I0vaK2ktr/oEo3TTtM22+QE2b/9bjYU1gzyc+iA/ig/ggHovH4rFQR0KaOEeP0CNi/myMCM/LEDE/MX+BDAnj7KbrBe8xna0flO9Kfiv70wh6V4a8lxoRkvK75XjbhCYeq03Zz6rGDeNxwVHey95+V/IW5F50whuxWCOU8YPnbT9o0aN/SyyHDtKuC8+glCZVY/VvGUHkH8q+Sqf1C9X+pr/XZXwgpF34ID6ID4LPQTMei8fisRAwIU2co0foETF/Nj4J5V5CzE/MXyCLlUdHFmoBGDBfULKIuE4HU36GfkP3NkV+qxCPjqLPwXqoGm/U0vbxohyfd9+S7wfzoCAWfojFM6Gcmzxu+4uW8TlYwufrVSRPYvr97yitN9qskz7L7qNg7gs6WD692vNdzOe+itJwlNY2lVGvphht+p1+k8dBSxtvcGgs4IP4ID6ID+KxeCweCzBPSBPn6BF6RMyfHumF/gvPnntifj94IbSZc7taVpqCTRsR/Ec13pYMGjGfUvY3oEmsFgwgLm1DPDrKVSMgV8y/P0jRJwM5Pu99Qt4n0QlvxOIfoYznPW73l0Kd9FbOng7rSdyzd8Fi1tKKzGMdKJ8O4B/HfNZn1ViJYuMv9b9v7CWN+YwP4oP4ID7oY9CMx+KxeCzUhJAmztEj9IiYPz17VBhHMxLz+9NP3hzZqN8cSltPdiYMgBWWfPV5Pm9TCsdMh40L8Yhnc4JBHM2R94hK3vIEfojFOqGM7zxt8+U5g6J2ORzzRUQ/f0lbGHuEsj4tuHxHVPwZkA9U+vPZLqv5FTzSeZLX8UF8EB/EB30NmvFYPBaPhRoQysQ5eoQeEfMTkxHzu0tQ3zGfWgbAbuFvtBg9ajKJveb/6S0p/8QM2GG+0FXGsKV/R3LkuzGFYYA/YvFaKGefh22+2zIuT3Xg8/RRFmMxn/XVGHga4so6XVD59Naxu8JnnMuY16qmCR+pjX08ExsfxAfxQXwQj8Vj8VioC6FMnKNH6BExfzaeCHUP5ZxuYn63+FWV87KwFI5aBsBV4W/Om5/rG4TjzmjUFyboc6JOK/fPcAxdPLSof1GdWe102DJ2vqMTXonFSaGcpz1s8xuWcVn0Dfa/qPjVB/rLx5aUefR00ID1lsVXQv5H2szTttpiVvl5xhs+iA/ig/ggHovH4rFQF0KZOEeP0CNi/mzx8KwK55gmYn4/+mNG0Lwu3yqzzjIAnsX8/q4msdwWQEeGLh5KyasJdd27c+Z9RMj7ETrhlVhsUOFsO/pkCUqLbHM9qfhZZVuxEMdWIY+POcu3Vsnn8B3Jke+YxTMmPH1O8UF8EB/EB/FYPBaPhboQysQ5eoQeEfPnj0UeE/MT83eQoBZofbMMrmbT0ec+fS1AhBGPcrFtY9taQP7nVPzFKOCXWLwRyrneo7Zeaxnr9wsOoL8Kn5N17J8S8rmVo3xrLF8m8l5I98zSxic8fk7xQXwQH8QH8Vg8Fo+FOhDCxDl6hB4R8xcTC4d2dwYxv1tcV/lfOjrD7ZSDa+622nuBP1ShicdKS/8eKCD/Rcqfm6QRi2wm4Nst0QcsY72oG+v1jerSqpOXKtubbB2cfRDy2t9m+VZY8hwroP62S1c2efyc4oP4ID6ID+KxeCweC3UghIlz9Ag9IubPhvTi5ogKC2J+t5DOnT/jY2WOWAbXX+Z3Dqn5yy+WIx7e8b2DkyNdLXl+QB+8FIs+S2AYQiBURICnLwV6Y/mMrBe9HRLy0WezLWjTyKVLb96r/GcR9ljq/sXz5xQfxAfxQXwQj8Vj8VioAyFMnKNH6BExfzZGhDoPEvMT83eQQVX8Za2Vsc0iHjdV4zKMucG3N6BOrJN4SGeUFXE5V+stw2wl9VcspFUL6zw3yaJuq79j0corGfNapuTLS9q9jd32JWJzAfXvt+Tv+wplfBAfxAfxQTwWj8VjoQ6EMHGOHqFHxPzZkI7N+5WYn5i/g0j3CjzzsTJ6m9Gski8umjD//iCwTqyTeEiXJBQRJDXfMDxjggPwUyzOK3/PseuzBEG3C8j/kLLfpL0iY373VbGXiwxbyne6oDa2rdDw/cgFfBAfxAfxQTwWj8VjoQ74PnGOHqFHxPzFPPc6hXhROzG/O3R1sC8q4bFFHOcGxRrEw1v2W/o270qnSVXcJSSIRbVsEcr63IN2PmYZ4wdz5q21b9qS/6mM+Z0R8vmo2tsO+KvR6Lg836n2toDGIa2+0cHnkgCeVXwQH8QH8UE8Fo/FYyF0fJ84R4/QI2L+bEhH70wFqnHE/G4h3ZfQ42NlLiaIx8nAOq9u4jFg6ds8W/KbV5HpN/C8cfNfLKSb2V0PHu5Zxvj6nHmPJwRWWcb9cSGfTzna+LmlfEMFtW+3JVB/HMhzig/ig/ggPojH4rF4LISO7xPn6BF6RMyfDWmXxgQxPzF/CUyoYu6KcILfLYNLvxFdiHh4zSpL/w7nyLfZdI6jCUGIxSXV2RvqO0GXJcD7nDPvoYTA6nKGvC4o+XK41W2Wz7aVssjgdqgGwSU+iA/ig/ggHovH4rEQOj5PnKNH6BExf3Z2CXW9RcxPzF8C0p0MO32szErV2bPCEI/qgwzpLK+rbea5oilweasab6fBf7GQLkxx+Sxa2wU2N3M+N68TgugNKfV13FK+RW2Wb6lq3PYulW1bCWO4qEuI8EF8EB/EB+sAHovH1tVjwR18njhHj9AjYv7s7C04/iXmJ+bPwjWhL/b4WqFPqj6XN9VNPDTfhDqPtplf8yVX29GDYMRCG4108/tqR9v3tCX42dsBnZhLL1K05RHh2fugGhOXeThnKdvTAtt3iZJX94R2rAc+iA/ig/ggHovH4rEQMj5PnKNH6BExf3aOqmLO7CfmJ+ZvhxNCX3i7av+Wki+B6EI8vEc6D+5lG3n9oubf4t1EC4ITiytCeY86Wt5HlmByZY58nyUE0UeEv9OrSQ6pxiU9cUGnHg95L+9ZpuSLHXXaV2D7HrZ8zkhgzyo+iA/ig/ggHovH4rEQMj5PnKNH6BExf3YulzB2iPlBYp/Kf/yVUwyrcrb/IB7VMCLUebqNvO6q+ctNlqIFwYnFdqG8kw6WdaGSt2K9zZHvhoQAWn/m8qbf1wHWDtVYVRkX3OrVJsdU+1s0WzlpKdvXggM+29bVvYE9q/ggPogP4oN4LB6Lx0LI+Dpxjh6hR8T87XFDqOfvxPzE/CUg3Slww9cK7bSIxzHEw3uuWPo3i+E231I8iA4EKRZ6PEyp4ldzdIJBy7i+kiPfCwlB9Jhpi73GmL/H/I7e6jhqguuugvvns6VsF0tq358BBg/4ID6ID+KDeCwei8dCyPg6cY4eoUfE/O0xKtRzgJifmL/CZ83b+wTuqvpcklBH8Tho6d/lKfPQb/rfKrap1EEsrgtlPuxYOS9axvVQjnw/JASP0pbJ96pxRrQ21k5dGrIroWz9BX6WbetqiGcA4oP4ID6ID+KxeCweCyHj68Q5eoQeEfO3x5hQz5DP6ibmdwdpp+WYj5X5M0GUpxEP79ldgOnOvZH/qFgFE7pYSIHahGPlfGkZ10vazHNdgh7OpW+mD/VzoVdTlrVScCRBq4ta6bIzof6hnYWND+KD+CA+iMfisXgshI6vE+foEXpEzN8eE0I9+4j5iflLoFfoh8e+VWSNkreMNqdexMNrbIa4M8Xfb1WdebuNWLhJtwkaks75q5LlqjMrI5KCqftR6qmozjpA/q7KWSHxMqEdtgb0jOKD+CA+iA/isXgsHgt1wMeJc/QIPSLmb58vQh0XqXAh5neHxUI/fPapEl3mS8ucYdounziAeHiN7eKTpDNt9Vv8uW1sp3n2ayMW0iqHg46Uz/Ym+XyOfK8nBFJVXp64JaFsxwv6nAMqeSVGKDfO44P4ID6ID+KxeCweC3XBx4lz9Ag9IuZvn29CHRcQ8xPzl8BCJV9u7A0nmgr+l+WLTWjn+tRRPBbmCAruqPmVYQTy9RGLIaHcDx0p3w2V702yxL2EAHJjhXU+klC2Ii4t0cHCl4TPGQno+cQH8UF8EB/EY/FYPBbqgo8T5+gRekTM3z7SzoVuFS7E/O7QI/TDlC8V0NuxZ02h7zT9/1dCxT4gHl7TZRGPE5a/O6bmV4Wt5LmvlVjo52FGxW8ld+Gcr49Cu87mfJa/JgSQVerESELZ1hXwGddMXk8tn/NHIM8mPogP4oP4IB6Lx+KxUCd8nDhHj9AjYv5in/mfgescMb/7feHFXQL6DcybJlFYGiOgcWkl4uE100K9Lwu/39/0O9t45mspFreFsv9ZcbnWWnRqvEP64IJOPO5wgL9Dza8CPWP5nBUBPJf4ID6ID+KDeCwei8dC3fBt4hw9Qo+I+Yn5ifn95qfy81Lq/z9Y5gq8peVntjPEdiMeXiO9Vb8W87vrmn7/CM96bcVij1D2exWXy3Ye3z8Jf7ss4eezDgfRUx0sm26XzyafvUq+PPJ5IM8kPogP4oP4IB6Lx+KxUDd8mzhHj9AjYv58zBDzE/PzHSA7zTfMnoz5+QqLeFxN+RndiIeTjKt0Z5fpm8vnLkS4wXNe6wmDhUreSr6kwnLdVu3f/H7PBIhZ9WEuVXnWWadWxnQ16cMdE1BLn3E2gOcRH8QH8UF8EI/FY/FYqCO+TZyjR+gRMX/x8RcxPzF/1WNw1uUCN79dfGT5vfdC5V6k+Ay9vfRdlNYjHs5xV6j3aNPvLDX9rP//pAr7vFvEIt+4qfKm+SnLJIwtyB1WyWebfU4IVFcXXJehDG2ZtDKmp80yXFHz57ktNToufUa/588iPogP4oP4IB6Lx+KxUFd8mzhHj9AjYn5ifmL+8L4DOD0G526I1dsQbOdV3bRUbpHl77Rg6LOEXjk+6OoqHreEeo+Zn+ubpZ+Y//dOJW9vg3qMuX0J46Zs+izteTdBn3SQ/TIh0B5NCFSLvCTnRNPzlmZVy3RC2fraKMPJmAD5jpLPI/b9dnF8EB/EBxlzeCwei8eWwxrV2Bb/rWl8HKYslZbFp4lz9Ag9IuYn/iLmD/M7wIyrhR1uKuSuhN/9w/KADQp/o7ebvs4h5IhH55FM4ZHpv0dq/g30Lx7Xc4FqnE21CrEoBG0qs0L5F1ZQnqOWZ/iIRZ9emXr0pgxspfSwoDadC9a/qfSrFN4klO1gxnI0XwZ02vy/biVvXb3tuQbig/hgKD7YZcahPrdzvGnyZdZ8iXtu6qpXQi1xeMzNKMBj8dhQPLaV35S8WvheyRNNlGUenybO0SP0iJg/P3U9nrEuc18+4MxxjUkGu7UpKL+QIj/b7dXSWU8jyp+zsOoqHtKt0fot7APz71MeiL/EAhNgfUowulqLRZvcE+qwt4Ky3LHo044EfTqeIv/ehEA1703bvU3BsJ7g2pLhb28llOtJhiC++czIB00/G7Tkf8DhMYoP4oN18MEeo2NfUuhU8wTsv6qxHRUfxGPxWDy2DJao5GMwzlCWSsri08Q5eoQeEfN35pkn5vd/7ssnKv8OsEk13qjODYDz6r/bUPTvfDO/o7crLUiZt/SlbDrmy9fJpvy7EQ9nuZLiy/V2D+ulJxL0qoNPKt0bYiYMsiPdaH+ngrLYbpmPO+/vlPnZeIbPmEx4Vj4q+5a/OPQK0RNqfsJyuo3n7UCKAP+vhDz2mPLP/f4r9b8rUq9a8l7l4NjEB/HBuvjg+qax3k76YplowAfxWDwWjy2SoyrdS71uylJ6WXyaOEeP0CNifmJ+5r78p9LvAPq8pc/Cw63frOktKcei9F3Nv01ZmyH/Ecsgu2dEV6dLTRVf70nH1VU8LiWIx5Bn9dEBkz4P8JPKtrWKCYPs6DO/pK3kPSWXxXZZjhRAf1DZzi3bkiJY1YFo2lUo21smvL6qbKtOmvthJkXZtAesawre+4wftG77/BATcEoroV46OC7xQXywLj64yejGzwLSHnwQj8Vj8dgOM5JSj3ZQltLL4tPEOXqEHhHz50d6AdWjwia0uS9f6RHaf6qsAvye8YvSroz5782Y/x8edV5dxeOipf8OeVQPHRQMmwDANiYHEYtCGXdkEuaHSj7vb4NqnEs4F7C2E9j8m1L77ps2WNnS55tNAPciJhhdk6P+acuVlPQN8qsyfHm44OCYxAfxwTr44GqV7WiWNGlbyXUIxQfxWDy2Th6bByar3S2LTxPn6BF6RMyfH2nhxUIVNqHMffnOIiXvhC2FLA/3321WcCZl/r4Fe4hHNef65aXLiNyHlONyELEolINCPUZKLseLDNo3ZYLZdsfbvYInq/4tQGf0dsGPOcuhz0WMW41zzvI3Lm5lwwfxwdB9UOvQ85ayjpuxv9b8fO73fjFfLPUlZLMJ41Xv1FqMD+KxeCwe2yGOp2gnrVNLKEvpZfFp4hw9Qo+I+fPzUqhH6Bdi+j73FQorhH54W1YBNqZ8sM/l+IzzKfK/4WHnIR7JF164ht6mrt+WT5ovl3Nv+m1vnwcRi1LqUda5kHOcSal9OtDcUMCkVRGrPSYLKEszvar9FahnmibbWnlt6eMuB8ckPogPhu6DR5rKqbco96f8O92PDxLG7Wl8EI/FY/HYDrFc2c+nLlN7Kcv/4tPEOXqEHhHz50d6KbRNhY3Pc18h0S+Mv7EyC3FD2d9WH86Zv37b/U5VfwM54lEMrW+WRz0q+xolb3WTJgcGEYvCmXCgrdOsvriuil2to29nf5YxWNWB5y3V3rmGaSfGHmUoz90o/WrJb23C37oKPogPhuqDevXT3M6Az6q97d62i7903mVNyIbkg3gsHlsnj82DXrUqHbUxYTSOspRfFp8mztEj9IiYPz93hPoMEPNDCQwI4+9O2QXRtyk/VY2LEbTp6VW5l9X8JRF50Vt79MH6X0z+X4xB9XrceXUVj/1Ndb0VUL0uK7cnzp0RiwI4bHSgNV0vuRwrzITQnC59NwHl6QK1Lw692uGU6buvTfXX+vvBGPI5M/bKOit6i2mL500+oP/51jzn2iNWpcjnqEo+R9JV8EF8MEQfbH4m+3PkM66KOwMUH8Rj8dj6eWwe1pvxO2Xa7rlpiy7KUllZpmI0xuX7JtAj9IiYPx83VT0vxwx17ss3hoTxd5OmQTxcRQv+N9XeuV8uI51fNYhYAKRmwhJEr6Z58EF8sHTemD65kjOf9ar61VP4IOCxeCwAoEdQPtLuw73E/FAC0v0EHJuDeEDJuD5xjliA6+jVFdJlgm9oHnwQSmfuLE+9sm5pAflJR5qVdfEkPgh4LB4LAOgRlI90KfE/NA2UwDFh/J2kaRAPKBfXJ84RC3Cd/Sqcm+MBHwyBv01/nCoov79UtWeZ4oOAx+KxAIAeQfmweAGqhMVaiAc4gusT54gFuM4dSxA9QPPgg1DJM6kvG1tWUH7bVbUT5/gg4LF4LACgR1A+u4T+5txvKINbqtp7lgDxAIPrE+eIBbhMt2pM0MWN0Rnzc8AHoVyuRelsgfktVtUe1YIPAh6LxwIAegTl0yf0+QRNAyUwLoy/TTQN4gHl4vrEOWIBLjOo5JUnYzQPPghB0CP099mSPh8fBDwWjwUA9AjciQGnaBoogSlh/PXQNIgHlIvrE+eIBbjMVUsQPUzz4IMQBIuE/h7CBwHwWABAj2ieoJkW+r2LpgG+bwLiUQ9cnjhHLMB1PluC6HU0Dz4IQdAb08+zqnGECz4IgMcCAHoE4TIp9PsGmsZZlqvGvQP6pdZ11di9OZnwN6ujdCpKT833PH0E00fz9+srqMNGYdxN0r2IB5SPyxPniAW4zGZLAP2W5sEHIRjitmc/wAcB8FgAQI9onuAZUW7v0K8zS00/HI3SDdWY9P4h9NdJIY8FqnH84ozlOdcT6VtLrtuQUJabdDviAeXj8sQ5YgEuc9ZirpdoHnwQguF4hf2MDwIei8cCAHoEbsWBOv1D01SOfqml7xjQL7BsE9869cX8/coovUj4u7n0tOS6nRDK8TfdjnhA+bg8cY5YgMu8thgrk6f4IITDnZY+foMPAuCxAIAeoUe1QLoYdoSmcQp9XOYhoa8+xvz+r6pxBJNeoa5Xo68weUgvyn6UXB8WaSEe4BAuT5wjFuAqay0BtH7b3U0T4YMQBD3qvytY9uGDAHgsAKBH6FEtWCX0/2uaxknijmq5GPNc60nzD+q/55d3K/m4ljJ5JZRjNV2MeED5uDxxjliAq/xjCaIf0Dz4IATDvpb+fY4PAuCxAIAeoUe14ruKvyi+h6Zxii7TL619tb3pd5apxoT5O9VYZR6XR9zz/qXEevQI9fhOFyMeUA2uTpwjFuAq2my/WoLoyzQRPkjTBMNkS99uxAcB8FgAQI/Qo1pxRxgDO2gap9ii4leKdzXF1k9UY7X5SiGPlar6F2X9Qhnu0sWIB1SDqxPniAW4GkA/VvaLQ8ZpJnyQpgmC31r69TQ+CIDHAgB6hB7VDunOmeM0jVPE7RBpPkbzimosStlsyUM6jnOsxHocFcpwki5GPKAaXJ04RyzAJfQ5aPoyvi8q3a3bV03ADfgg+MvTpj7Vq1O68EEAPBYA0CP0qHYMCP1/m6ZxivGYPtprfrbH/PfBhDyOCX19vcR63BbKsJMuRjygGlydOEcsoEp6o3RLNbZkfU8ZOMcd2fHE5HO9ZLMFfBDycaCpP/V2zlX4IAAeCwDoEXpUS7pV/PF50zSNM8Qdcaj/e7GJ479FaTRH/P17iXWRjgPlMmLEAyrC1YlzxAKqZJMJoItOgA+C+8wF13O+sw0fBMBjAQA9Qo9qTdxq5p9mDEH1xB2xMnec0sMofYzS0hT5SPcaLC2pHn3C50/QxYgHVIeLE+eIBQDgg1AVE+q/2zvxQQAAAID68rcQm52gaZwgbl5rWDWOZkl7B1Wv0MfPGWdApyIwrk2cM64AAB+EKjjb1IfHGFcAAAAAELFRiM0e0TRO8Dqmb36L0pRq3EWQhmGhjy+UWI8JoQx9dDHiAdXh4sQ5YgEA+CCUzZ6m/jtXcVnwQQAAAAC3+KDij9HjgthqWaniV4nfidIn1TjnPA2jqtr7hZYLn/+eLkY8oFpcmzhHLAAAH4Sy0StSZkzfXa24LPggAAAAgHucF2K0gzRNpeyP6ZNn5p9DKfPoUo17qlrz0d8Pyrpf6KCqfsU7IB4Qg2sT54gFAOCDUCb6PMO5i4BuO1AefBAAAADAPTYLMdpDmqZSRlT+u4G2CHmMl1gP7s5CPMBRXJs4RywAAB+EslgTpc+mv+6r8laU4IMAAAAA/vFWiNNW0TSV8U3ok94MeVR9v9Aq4fPf0r2IB1SPSxPniAUA4INQFivU/DE7k1Fa6ECZ8EEAAAAAdzmhuMDdJfqE/hjLmM9DIZ8tJdXjb8YV4gHu4tLEOWIBAPgglIE+f/6Nmj8DcYkj5cIHAQAAANxFL7yYjYnV3tE0lXBUiJ23ZshD7zidiclDn3neVVI94hZh6XG2ki5GPKB6XJo4RywAAB+ETqMnyZ839Y9Ll7jigwAAAABuc1vFz6HsoGlK535MP7zKmMcOoT9HS6rD9oo/HxAPSMCViXPEAgDwQeg0+jiWSdMvH1VxE9L7orQYHwQAAAAInt8U9xu5gLRS/HjGfM4I/TlcUj0mFPcbIR40jdO4MnGOWAAAPgidDq7nVqXoC0HXFpTvH1H6ovJv5cQHAQAAAPxgUojbNtA0pTEg9MHqjPk8EfJZX0IdNgifPUn3Ih7gDi5MnCMWAIAPQqe5Y/piSjUuEiqCNVH6FqWz+CAAAABAbWCnYPWcj2n/J23kMxWTzxfhd7cVXIdRYRxtp3sRD3AHFybOEQsAwAehk9w0/fAjSlsKynO5mj+TPO/qdXwQAAAAwC9YMFMtz2Pa/lgb+cRNnI/E/F6valwYeqig8vcK4+cxXYt4gFtcVtVOnCMWAIAPQif5V81fsjlQQH56kvyoahz3ovMdxwcBAAAAascmIYYbp2k6znKh7de1kVfcxPmfLb+zRDUWzLyM0oKC6vBAqMNvdC/iAW4hXWa3u6TPRywAAB+ETnFS6Isi0158EAAAAKCW3BTiuF00TUfZHdPmr9vM63tMXr+2/M6YahzPuKag8u8Uxs0tuhbxQDzcYpFqbDWJ66tLJXw+YgEA+CB0iiOq85PmeS8FxQcBAAAA/GWFil+x/E4VtzIZ0n3XavfOoR8xeTUzd7zxjoLK3qPmj3tsTnoCfyVdi3ggHu7Qbb6YS5MBM1Ha3MHPRywAAB+ETvGn6vykeZ4AHR8EAAAACINhIU48TdN0jE+quN2aszF56R3Ey6J0zfz34QLLfkYYL4foVsQD8agWvbpcn8uqz3c9EaU3KSYEtIDoN3l7otRvhGMBYgEAgA86zJAqZ9I876Wg+CAAAABAGIyr+PmUTTRN4fwa09bfcuT3KSHeP1Fg2fuEz5igWxEPxKN6fhQ0STCGWAAA4IMOM6PKmTTPc2Y9PggAAAAQDqui9DUmttMLFhfRPIUStzjpRo78pMUs+jvFXwWWe5GKX8D61YwfQDwQD0AsAAAfxAfxQXwQAAAAIDh2qfgJ2Js0jdPo+4rOqcaqdb3g9L1q3Pm3puDP4Q4sQDwAsQAAwAcBHwQAAACoJSeFOO8wTVNrpCM8T9E0gHgAYgEAgA8CPggAAABQB24L8d4OmqaWbBfGwyhNA4gHIBYAAPgg4IMAAAAAdaFHNe6taY35vivuOaobur+nVPy9RgtoHkA8ALEAAMAHAR8EAAAAqBP6TpvHKv5Om16apxb0qvi7rh4r7roCxAMQCwAAfBDwQQAAAIAax/2TQty/keYJmj4h/n9E/A+IByAWAAD4IOCDAAAAAHVH7yy8GxML6p2I/TRPkPSr+J2mdxU7TQHxAMQCAAAfBHwQAAAAAP6P81H6EZP20zRB8afQz+dpGkA8ALEAAMAHAR8EAAAAAAAAAAAAAAAAAAAAAAAAAAAAAAAAAAAAAAAAAAAAAAAAAAAAAAAAAAAAAAAAAAAAAAAAAAAAAAAAAAAAAAAAAAAAAAAAAAAAAAAAAAAAAAAAAAAAAAAAAAAAAAAAAAAAAAAAAAAAAAAAAAAAAAAAAAAAAAAAAAAAAAAAAAAAAAAAAAAAAAAAAAAAAAAAAAAAAAAAAAAAAICi+H9b7edaMGWPcwAAAlR0RVh0TWF0aE1MADxtYXRoIHhtbG5zPSJodHRwOi8vd3d3LnczLm9yZy8xOTk4L01hdGgvTWF0aE1MIj48bXN0eWxlIG1hdGhzaXplPSIxNnB4Ij48bWk+eDwvbWk+PG1vPic8L21vPjxtZmVuY2VkPjxtc3ViPjxtaT52PC9taT48bW4+MTwvbW4+PC9tc3ViPjwvbWZlbmNlZD48bW8+XDwvbW8+PG1vPiYjeEEwOzwvbW8+PG1pPmw8L21pPjxtaT5lPC9taT48bWk+cTwvbWk+PG1vPiYjeEEwOzwvbW8+PG1pPng8L21pPjxtbz4nPC9tbz48bWZlbmNlZD48bXN1Yj48bWk+djwvbWk+PG1uPjI8L21uPjwvbXN1Yj48L21mZW5jZWQ+PG1vPiYjeEEwOzwvbW8+PG1vPlw8L21vPjxtbz4mI3hBMDs8L21vPjxtaT5sPC9taT48bWk+ZTwvbWk+PG1pPnE8L21pPjxtbz4mI3hBMDs8L21vPjxtbz4uPC9tbz48bW8+LjwvbW8+PG1vPi48L21vPjxtbz58PC9tbz48bW8+JiN4QTA7PC9tbz48bWk+bDwvbWk+PG1pPmU8L21pPjxtaT5xPC9taT48bW8+JiN4QTA7PC9tbz48bWk+eDwvbWk+PG1vPic8L21vPjxtZmVuY2VkPjxtc3ViPjxtaT52PC9taT48bWk+bjwvbWk+PC9tc3ViPjwvbWZlbmNlZD48bXNwYWNlIGxpbmVicmVhaz0ibmV3bGluZSIvPjwvbXN0eWxlPjwvbWF0aD4U8yM8AAAAAElFTkSuQmCC\&quot;,\&quot;slideId\&quot;:275,\&quot;accessibleText\&quot;:\&quot;x 撇号 左小括號 v 下標 1 右小括號 相對補(屬於A但不屬於B的) 空格 l e q 空格 x 撇号 左小括號 v 下標 2 右小括號 空格 相對補(屬於A但不屬於B的) 空格 l e q 空格... 竖线 空格 l e q 空格 x 撇号 左小括號 v 下標 n 右小括號\\n\&quot;,\&quot;imageHeight\&quot;:14.628272251308902},{\&quot;mathml\&quot;:\&quot;&lt;math style=\\\&quot;font-family:stix;font-size:16px;\\\&quot; xmlns=\\\&quot;http://www.w3.org/1998/Math/MathML\\\&quot;&gt;&lt;mstyle mathsize=\\\&quot;16px\\\&quot;&gt;&lt;msub&gt;&lt;mi&gt;S&lt;/mi&gt;&lt;mi&gt;i&lt;/mi&gt;&lt;/msub&gt;&lt;mspace linebreak=\\\&quot;newline\\\&quot;/&gt;&lt;/mstyle&gt;&lt;/math&gt;\&quot;,\&quot;base64Image\&quot;:\&quot;iVBORw0KGgoAAAANSUhEUgAAAFkAAACJCAYAAABHNZSAAAAACXBIWXMAAA7EAAAOxAGVKw4bAAAABGJhU0UAAACII0eZjAAABaVJREFUeNrtnX9knVcYxx9RFRUlaqIqQlRNTJWa6R8VI2YiokJE1FVRJmaqKsTMxNSYipqIUFURFWXqiqoqEVUxNWZmKipUTMxUqKq4Isp2HjlXrtd933Oec895c3Pe74dH/8hNnt7PPfd9z4/nnJcoPKdUXFYxr+KpircqdlR80P9uq1hXUVYxp2JE/44N7So2VPyn4i4VjKMqxlW80AJcYlXFFRVtKTna9IdWff1okQR/peLfBuQmY1fFsoqfVJR0TKvYTLzubBHkdqh4bhC2pb/WQypOq2hJtP4eFcP6NVuCD2KnCILPqXiTIeG9igkt0hb+AK7pa7hJ8krsgnsMIv7WrdaVThVrBsmzMQtu1xKzLg+dni5FWdf54Zgl3ze0MJ93/IGMPKdjFfyZQfBagJyrdfJUYm7FTwySJwPkHK2T51Gsgk9a3PF7A+Q9ovvNtXluxSr5qoXko4FyryTyDMUqedFCcijmEnlOxir5twOUXKrJ8Tbmm962heSWQLkHa3I8jFnyroXk7kC5+2pyTBVd8kjAiahqjoGYJVcsJC8Fyt1Wk6M9ZslrFpJ55eNMgNzH9N//hyLnIdnN8y4Hyt8faLDTVFwj+wn1bwg40UWy5aMLUObGE4FoXjXphDI550i2IPpKxQlok3NHKPpXSl/iBxl91g2haK6VOAJ18stGRSh6CdrkjJC8aOUBtMn5zkH0PWiTMwPR+XDfQfQdaJOz6CB6GtrkPHIQ/T20yWjVgw+p6KtQJ+MjFa8dRPdBnQyesXsjlMyr0N1QJ+M87dUoS0T/SeEKZKKFLwG7QtEz0JbP8BsT/g5cd7hsAAfmhKIvQ5kcLuF6LpD8Asrc4EogyTayj6HMjWGB5OvQ5c6KpeRfYnrTPADg5aS1nPJ9ain5ZUySL+o39VeOOX+3kLwdk+TqDqPlHHNOUsH2T9+m/e26efEl2ZV7RUNZv6l3OeY8VrTLxTrt1xe35JjXJHkjppHYBzqYgzpMksuxSD6TeGNjOX64Jsk/xCL5Eh1MlU83FWhJ6kadblNrDnmHyLwc1RKL5IU6b/DrHPLOUoFqMp5R/eNtQrYi/ttZp7LwjbgrJsk7lH/RyRVDK74dk+DjhiFtiO4cD0I2M/Ju6v9Xs8H1JDwryBNpXFdivfu239Ci+A37PvZgwXCZaMa9enx5+4Mcz1sqWXSjeDToaxfTTUOusSb9xo9l9ICMPTHbTTZb1NhpKW2GFpxXj8aVB9TA0Wllkq0gP6a9yiDJ16xE2Rt53lPzn/H2mBrYfbtJbgeW8vVpSl/TTySkdulR5M+0t+HcdMrsYTjfbdG1JdfOHXBx4Li+g1Z/xi2W91OvJCaQfMRr3cIPC19kdAwyr8nVg/TekbmaslW3znmS7+GrnYDnr93gIe3ufptobNxQeky/dEFfk10KsE/pr8ms/huccFv3rasnfb/SP7ulxcZQrdmh30tvTPMqAAAAAAAAOMJ9/D49ppjXAxPgQHXepV8P+Wf0YKreMhkkO/BUOEVwHsrksDQugOTDVnlDUNbRElvQ5Y9nhCN+gpM2UT8KNf5IOy0Mhwl64iylrwgBT0ykSP4RasLf9D6HGj9w9VK9Nc0KYTXEG2lHR5Shxh9phSzjUONv/iLtSJ8u6PFDL6XXAwJPTBPORQrOyxTJg1Djh05Kr3zCKeaeGKd8H05TSNIOc52AGj/Uew5rNT6BHj9covQH0gBP3E2RvAA1/linfB/iiK4b7W93a08Zek9Cm4xRkp2wyDvGeGtZB9TZM58ieTKjL12CNhmrZFfAMkB4vJIzac/jrl0FGdT9aC7Zwmq1A2mVQrxizUtRN2tuhBehyw3bc/fxmI4GWLIQfAOaGqM3Qy5vJB2GIj9wTTI/6aeigw9rncJNDgAAAAAAAAAAAAAAAAAAAAAAAAAAAAAAAEH5H7kZtLO2umK6AAAAnnRFWHRNYXRoTUwAPG1hdGggeG1sbnM9Imh0dHA6Ly93d3cudzMub3JnLzE5OTgvTWF0aC9NYXRoTUwiPjxtc3R5bGUgbWF0aHNpemU9IjE2cHgiPjxtc3ViPjxtaT5TPC9taT48bWk+aTwvbWk+PC9tc3ViPjxtc3BhY2UgbGluZWJyZWFrPSJuZXdsaW5lIi8+PC9tc3R5bGU+PC9tYXRoPn3Q8WUAAAAASUVORK5CYII=\&quot;,\&quot;slideId\&quot;:275,\&quot;accessibleText\&quot;:\&quot;S 下標 i\\n\&quot;,\&quot;imageHeight\&quot;:14.81081081081081},{\&quot;mathml\&quot;:\&quot;&lt;math style=\\\&quot;font-family:stix;font-size:16px;\\\&quot; xmlns=\\\&quot;http://www.w3.org/1998/Math/MathML\\\&quot;&gt;&lt;mstyle mathsize=\\\&quot;16px\\\&quot;&gt;&lt;msub&gt;&lt;mi&gt;V&lt;/mi&gt;&lt;mi&gt;i&lt;/mi&gt;&lt;/msub&gt;&lt;mspace linebreak=\\\&quot;newline\\\&quot;/&gt;&lt;/mstyle&gt;&lt;/math&gt;\&quot;,\&quot;base64Image\&quot;:\&quot;iVBORw0KGgoAAAANSUhEUgAAAGQAAACJCAYAAADaOJ0IAAAACXBIWXMAAA7EAAAOxAGVKw4bAAAABGJhU0UAAACII0eZjAAABXlJREFUeNrtnV9kXVkUxpeqGDWGUSNqVKgYV0SVqj5EXWGMqogaImLUqFL3IaoqRB8qqvoWUTWGykPUiFAjIqKGiho1xhARVaNKVVVVlaiIiiqds+QwNzt7n6x97/5z7t3fj/1SN/usrC+9Z5111lqbqJhz2frscU2TO+Yd2bREJaYv/0VfOxbiZbYWsnXBoa2Xs3U/W5tN2PVPtsaoRejO1p0Gf9Gt/GcHstURwNZKtiaytS60byVbPdSi3LQU41UuZgwOZevNHvYtZ+sLamH25V85UkFGItv7yx5fnV9TG3DNQpCOyLbeLrCtn9qEioUgsVky2DVLbcbbFhCE7w0fNTa9z1ZnuwlyTyjIoYg2njfYNEptyBWhIGci2riisWeN2pQzQkF+jmTfSYM9J9pVkAMR0iM2LJbIlmC8FwgyH8Guoxo7+Kn9YLsLsiTMW4XmvsaOGiWAJLf1KX+6D8Up0icNk0Canq8EtGlN8wfRk4og0kjrbCB7LmqufYsSokMoyKUAtnCS8J1yXc70fkWJsSEQ5G4AOyapfJnm0kZai55tqOT3CvU9R5LMCARZ92zDsuZGXklVkPPC+4iv0HdQc60blDDSSOuYp6DiuXKdF9Tir2RdRDexQt8JzXUGCdAHgSDjjq/5Le0u+VmCFNs8iBD6ztLuUqMjkGKbuwJBHji8Xp9m/2uQ4X9GBYJsOLzeY2Xvp9naDxnsIy0XJUE1zb7fQ4KddAoFqTqI6NR81T24X8+WQJDhJq8xpey3mUdbQMMjgSA3m9i/h3bnq8bhdjO/CQSZa2L/h8pe/1LYN5Etx2WS9V80wo+avU7B5cWcJVmfiC0cmb1Q9pmBu/emSxhp2Zb/q/kqLj36Bu52F2mdttjvMO3Ok43CzXJWyG0DzxwlUpfrizmBIFPCvXT1VcfgYjvGHYa+T5SfuwP3+om0Hgv2UZOV3Bx0EO615zsHoS9HYWo78zm4tjH2adIbtl1VatfsI7i1Odao8a6qXkq4LjdmpGX6CvpT+dwk3Nk816mxrqoR5TM8X+VLuLN5hsi+q4rrqF4R6nK90Ev2XVVqvmoZbgwbadV3VXXRzhwYN/p3w41ueUbyrip18Nh1uM89v5OstLRKqMsNgmSmFr9hVPNVqMv1xDDJCudQlxuIk2Q/ArALbosbaaEuNzDSMYCoyw2EdI4u6nIDMUV+C+eAJSN7iJFKXS6XLHFBOFfPPKfm65sbpo/CtriVNbhZpZIMNCgau5FKOY+pZXw9VkbCNLn0RCKCFL2sGypLpDVN6VA0diRKBeavlOCYvTpmy/Y/RB1wVqO0+IHMBxREuYf01xmxmmj4f5V2ppE49I1WScOR1la+Uq7L5aZYfrVQJXR9AQAAAAAAAPw/h/EbUT5AcyZ/SASe4Qc9rpjhnhdOFfGpcJxU1Z2fCEE88wfZlTsdh8v8wg7mQQh8pOxPVDyA5x3cFYeHhIKOUmF6KYUGpEiYZhijzz4CRw1irMI1cRgj96MNgYcbej9cEx4+WklX8f+B8JYwCqYmpXm4Jg6morgaXBMe/koyHY6GzrAIVA1iPINr4jBpEOQ2XBOHJwZB0OYdgcMGMXhECHonI1Aj/ycKAQsWDYKMwTXh2Z9/NekE6YV7wmMai/sWronDNMU7HRtoMM0FG4ZryhPucsZXdyQHp1dwRJNHTIMR/jZ8nmfXc49lJ1znB9M58uMFzyoYme4R06l0ajHcQP7vC3CZXzYNgtS/HRzMn1O4rBRVJ54xVShy5Qm/zr1Rd5PHiXIB2CBZPe8FuCoMCwIxrsBN4agWCMFH+w3BReHhnpC/aLvUhxefUjeBGzgAAAAAAAAAAAAAAAAAAAAAAAAAAAAAAAAAAAA45j+2yLPR7O06EAAAAJ50RVh0TWF0aE1MADxtYXRoIHhtbG5zPSJodHRwOi8vd3d3LnczLm9yZy8xOTk4L01hdGgvTWF0aE1MIj48bXN0eWxlIG1hdGhzaXplPSIxNnB4Ij48bXN1Yj48bWk+VjwvbWk+PG1pPmk8L21pPjwvbXN1Yj48bXNwYWNlIGxpbmVicmVhaz0ibmV3bGluZSIvPjwvbXN0eWxlPjwvbWF0aD5Xag+OAAAAAElFTkSuQmCC\&quot;,\&quot;slideId\&quot;:275,\&quot;accessibleText\&quot;:\&quot;V 下標 i\\n\&quot;,\&quot;imageHeight\&quot;:14.81081081081081},{\&quot;mathml\&quot;:\&quot;&lt;math style=\\\&quot;font-family:stix;font-size:16px;\\\&quot; xmlns=\\\&quot;http://www.w3.org/1998/Math/MathML\\\&quot;&gt;&lt;mstyle mathsize=\\\&quot;16px\\\&quot;&gt;&lt;msub&gt;&lt;mi&gt;C&lt;/mi&gt;&lt;mn&gt;1&lt;/mn&gt;&lt;/msub&gt;&lt;mspace linebreak=\\\&quot;newline\\\&quot;/&gt;&lt;mspace linebreak=\\\&quot;newline\\\&quot;/&gt;&lt;msub&gt;&lt;mi&gt;C&lt;/mi&gt;&lt;mn&gt;2&lt;/mn&gt;&lt;/msub&gt;&lt;mspace linebreak=\\\&quot;newline\\\&quot;/&gt;&lt;/mstyle&gt;&lt;/math&gt;\&quot;,\&quot;base64Image\&quot;:\&quot;iVBORw0KGgoAAAANSUhEUgAAAHYAAAGhCAYAAAC060AyAAAACXBIWXMAAA7EAAAOxAGVKw4bAAAABGJhU0UAAAElkjt3mAAAC9NJREFUeNrt3X1kXdkax/ElIiKiVEVEjWFUxLjGEHVFjavUqKqqUBEjapSqMaKi1PxRVTVU1YiKElVVFaGqRtQoVVU1ariqqiLKNWpURYiKiIjQux55jrOz57yslbP3Pmud+X54jLk3k7PP88t+32ttY8LWZeuIrXO27th6aGvJ1qqtdVuf9J9rtpZtvbB139Z1W6O2+j0+67D+/imDXHxl65KGtKnhNVIfbN2w9U2Nz+y19U5/fpYIsrPb1oSt1xkEWaskvJu2xmwdtzWsf0SLiZ85TxyN+9zWpK2NnAP1qaPEsnM9ui/z2dS+1P9mxNaQ7n/T++NDts7YmmtgM95DPP7adFO36thk2TSP2+rb4R/P5cRBlkutEJG/QVtvHBv8tM7Bjo8vbP3h+LlzxOTnkuOmcV43p1nr0NDqfT6nOo722vrdoaES+gXdVOel3dazOssxQmT1HUydRtQ6BRksaJl69UJGtWX5mthq+95x0/tIz2GLdKrKsmzkvMWI3kXHA5VbTVzGhSqnU6jiqmOok01ezjMVlukO8VV2zTHUEI48uypc7fqBCP/urGOoIV1gn00t2xFi3O6EY6hykaAzsAO85PJ1EGWZ3GJbcwh1Wc9pQ9Jvtt/ag9pl60/HtfV4oN+hdB35PnGW3XMMdSbg7/BUl/Fn4vTbr360tSfg7zET+BalUBLUkmOwExF8n97A//gKM+0Yqux/uUQX0VGw603rU7QrHk8cQ/2LtTUeQx5rK0/6ReQ3x1DlGiwPhEViwGNtfUC74jHpEeww7YpDm15ocAlVLtG107I4HPNYW7nmGpG7HsGepl3x+OgR7Je0Kw77PUJdpV3x+JHTnNY06xHsFdoVj3mPYBkeEdH5q88Y00O0LA59xm/AcBcti8Nhj1A3aVc8fK44caoTkRGPYBdpVzy+8wj2Me2Kx6hHsA9pVzxOEGxrOmr85mBCJHweXlumXfHo8Ah2jXbFxedeLONLI/LAI9gDtCse5z2CHaVd8Rj0CPYW7YqL66j1twF/BxmZwP3ilAsm7ofZJNTSAwPXiLNMBga7zgAeWuPknnJyFjaGdqZcN+5TE3QHssz7zNZwztKy/USMldfaFcdwLwawvDKJdXKW09getOsvcgVxfRR13fi97yZrsrndDHj3UIvMhVF6V8JYkR/sOqL9VRM2yV16yhXa1sNFu14zSF7pKzRYOcJ85xiuDJQu6jLjoJ5uxTjp5XCVU8qxohdEXp6w6Bjuc5Pv6HaZxDo9dleOBWKY8FL+GGtNqz/WjIXqTx1x1nseKuuLA9266UpPA7+gR8Mhkzklbzv0baxZC9ija6TPzfgx09jA6CE99ar03h456OgMONBO3eevOfZrrJkL26YL6zNiQI6aZR7Gcd1kflYhbPn3Af3/5WhcxhBVmw1u3mT3jp68yBS67/V7HNS+7atwXBBMsCUDxn1WmaxKNvFnTfjzSclMdnL7s9Ll1pHQg00eENwz2bwetFot6BFvLDf299Q5+Isi2OT+V5ovr1/J4k2Tssn6xWwNxG41UQWb3g/LfkXenCFvypjTtW5F97elKr21+Ynui67oOV6faW3RBguCJViCJVgQLAgWBAuCJViCJVgQLAgWBAuCJViCJVgQLAgWBAuCJViCJVgQLAgWBAuCJViCJVgQLAgWBAuCJViCJVgErI1gW1NvjWBP0p541ZoOiNnQI/bM1J72CBG6aupPg3TDhD9B2T+azAH5ra3jZmuaI9c3o3zSn5XN8rD+DplesJuWNt8ek/3sdFO0FQAAAAAAAAAAAAAAAAAAAAAAAAAAAAAAAAAAAAAAAAAAAAAAAAAAAAAAAAAAAAAAAAAAAAAAAAAAAAAAAAAAAAAAAAAAAAAAAAAAAAAAAAAAAAAAAAAAAAAAAAAAAAAAAAAAAAAAAAAAAAAAAAAAAAAAAAAAAAAAAAAAAAAAAAAAAAAAAAAAAAAAAMA/SJetI7bO2bpj66GtJVurttZtfdJ/rtlatvXC1n1b122N2ur3+KzD+vunaHs+vrJ1SUPa1PAaqQ+2btj6psZn9tp6pz8/SwTZ2W1rwtbrDIKsVRLeTVtjto7bGtY/osXEz5wnjsZ9bmvS1kbOgfrUUWLZuR7dl/lsal/qfzNia0j3v+n98SFbZ2zNNbAZ7yEef226qVt1bLJsmsdt9e3wj+dy4iDLpVaIyN+grTeODX5a52DHxxe2/nD83Dli8nPJcdM4r5vTrHVoaPU+n1MdR3tt/e7QUAn9gm6q89Ju61md5RghsvoOpk4jap2CDBa0TL16IaPasnxNbLV977jpfaTnsEU6VWVZNnLeYkTvouOByq0mLuNCldMpVHHVMdTJJi/nmQrLdIf4KrvmGGoIR55dFa52/UCEf3fWMdSQLrDPppbtCDFud8IxVLlI0BnYAV5y+TqIskxusa05hLqs57Qh6Tfbb+1B7bL1p+PaejzQ71C6jnyfOMvuOYY6E/B3eKrL+DNx+u1XP9raE/D3mAl8i1IoCWrJMdiJCL5Pb+B/fIWZdgxV9r9coovoKNj1pvUp2hWPJ46h/sXaGo8hj7WVJ/0i8ptjqHINlgfCIjHgsbY+oF3xmPQIdph2xaFNLzS4hCqX6NppWRyOeaytXHONyF2PYE/Trnh89Aj2S9oVh/0eoa7Srnj8yGlOa5r1CPYK7YrHvEewDI+I6PzVZ4zpIVoWhz7jN2C4i5bF4bBHqJu0Kx4+V5w41YnIiEewi7QrHt95BPuYdsVj1CPYh7QrHicItjUdNX5zMCESPg+vLdOueHR4BLtGu+Licy+W8aUReeAR7AHaFY/zHsGO0q54DHoEe4t2xcV11PrbgL+DjEzgfnHKBRP3w2wSaumBgWvEWSYDg11nAA+tcXJPOTkLG0M7U64b96kJugNZ5n1mazhnadl+IsbKa+2KY7gXA1hemcQ6OcspD9rV4Pooqozf6W/icsrmdjPg3cOAnkbe1wPONd3VrevKI/M739bTx8K2fq4j2l81YZPcpadcoW09Sr41bpNyp8cayzuDcp/8TI4w3zkulAyULuoy46D+9Yc46aXMx3zPNPbKGHn06EzeCyovT1h0XKDnJt/R7dK09Nhd2ZyFMuFl+qi80ZrOe4H7U0ec9Z6HyvriQLfup9LTwC/o0XAo58//M9m/8GmqiAV/bvxuxsurxxoZGD2kp16rVb5wSLOrPjH5vc3rZN4L36YHKD4jBtZ1nzOum8zPKoTdrkePR/RoXMYQVZsNbt5k946erFSav/m/+r//O3Xs0anLP6E/E9RUhgPGfVaZrGpRGxXafFLpc35ZzmMe//1Bx/3y5SK/1KCujZs5BrqgR7yh3tj/JbGs783Wixl3cgxRb0VZasYfdY82/5HJ5k2Tb7Vh+wO/iNNttr+wuJH3+HQ6bJr/08wv26abFzkPkzdlzOlat6JfvlSltzY/0X2qXAYcNjt7YWGzjJtsZ6cbqLP1O8cF0WI8SxzQZbWZvF0jWF4pU4BdJp+p8g8Zpl9qqmFTvk6e9a5sk2CbZzLHiwfVpoyYoe35G9M1KI9TkGrvvr1K2+NW7fnuE7Qmbg+rBLuX1sSt0jvmX9GW+K2bOF99gxr2GKbnb+nz42Rdpy3xu1lhbeWgKXJyTpx+vuwSbYlfehI1GSDXSVvi98wEdP8V2UhP7sJIwRbxMhHqC8Nrb1rCabP9YbheWhI/eRy39JSjPC60n5a0xunNi8TaeoyWtIbko6snaUdrSE4jzAX+FnFA96dcWWoh8uxwaVzSFO1oDXIx/72Gepd2tAY5Ny1NjjZHO1qD3Dx/raHKkBauKrUAGTFQeoZJJhvppiXxk1tupTs28jDabloSP9ncPjLl+6pZP7MkIxQP0ubi/WrKg6GzfrTllP7uftpcrBlTvlOTdfP/ZbYubjynzcWaNuUJQQYz/t0yjfAHw8yuhbtmyrffsprZRubekEdkZEDWeuL38yxUQS6a4mbQmabdxRg3xU6NNETL83ey4FDf0PL8DRccKvduCyDTA24UHOqmYXBW7h43YW39tdrC/B9mGPzmaQCl3wAAAPl0RVh0TWF0aE1MADxtYXRoIHhtbG5zPSJodHRwOi8vd3d3LnczLm9yZy8xOTk4L01hdGgvTWF0aE1MIj48bXN0eWxlIG1hdGhzaXplPSIxNnB4Ij48bXN1Yj48bWk+QzwvbWk+PG1uPjE8L21uPjwvbXN1Yj48bXNwYWNlIGxpbmVicmVhaz0ibmV3bGluZSIvPjxtc3BhY2UgbGluZWJyZWFrPSJuZXdsaW5lIi8+PG1zdWI+PG1pPkM8L21pPjxtbj4yPC9tbj48L21zdWI+PG1zcGFjZSBsaW5lYnJlYWs9Im5ld2xpbmUiLz48L21zdHlsZT48L21hdGg+4U/i1gAAAABJRU5ErkJggg==\&quot;,\&quot;slideId\&quot;:283,\&quot;accessibleText\&quot;:\&quot;C 下標 1\\n\\nC 下標 2\\n\&quot;,\&quot;imageHeight\&quot;:45.08108108108108},{\&quot;mathml\&quot;:\&quot;&lt;math style=\\\&quot;font-family:stix;font-size:16px;\\\&quot; xmlns=\\\&quot;http://www.w3.org/1998/Math/MathML\\\&quot;&gt;&lt;mstyle mathsize=\\\&quot;16px\\\&quot;&gt;&lt;msub&gt;&lt;mi&gt;C&lt;/mi&gt;&lt;mn&gt;1&lt;/mn&gt;&lt;/msub&gt;&lt;mspace linebreak=\\\&quot;newline\\\&quot;/&gt;&lt;/mstyle&gt;&lt;/math&gt;\&quot;,\&quot;base64Image\&quot;:\&quot;iVBORw0KGgoAAAANSUhEUgAAAHYAAACLCAYAAAC0q23WAAAACXBIWXMAAA7EAAAOxAGVKw4bAAAABGJhU0UAAACKzUn4oAAABUNJREFUeNrtnW9kXlcYwI+IiIgxEREzYypiH2bEPsTsQ6mpqolQEfOaKVMzVTVqH6pqRlVNVJWZmpoKVf0QNWOqamb2ZWYmYl+mZiZKVERUhe555Hnl7d3755zmvvc9z7vfj0dV07znPr/3nnvOufc8N4S8GZE4IvGJxHWJOxIPJbYkHks8tT+3JTYkfpK4JXFZYlFiKuGzDtvvvxKgK7wucd4k7Zi8/cQ/Elcl3m7zmRMSD+znl1FQHi9KnJb4rQSR7ULlfSVRk5iTmLcv0XrDz5xBx/55RWJJ4kmXhabEUbQ8P+N2LUvpan+x/7MgMWvX3+L1+JDECYmVfXTj4+hJZ8C6uq3IJGvXfFJi8jm/PJ81DLJiYhNF6cxI/B6Z4HsdBjspvCrxc+TnrqApjfORXeOqdadlM2TSOn0+U51IXpL4MSKhKv2sddXdYlDifod2LKCsMwcL04h2U5CZito0YQsZrdryBtra80Fk1/udzWGr5HiLtjzpco/hnnORA5VrPWzjWovpFLTgYqTUpR6380STNl1HX3MuRUrNYeQ50mS16yMU/pdTkVJzWmBfLrTtCBqf5VikVF0kGM5sgNfYviFU7qG32LYjpG7YnDYnpsKzt/bAeEHiz8izdS7TY6ivI99C5x43I6XeyPgY7lkbP0dn2nX1kcRYxsdxI/MepVJU1MNIsacdHM9E5l++yvgyUqpef1miczQKjr1pfZx0+eFupNS/OFv9MJtwtvKknyO+jZSqa7A8EOaE6YSz9Tbp8sNSgth50uWDAVtoiJGqS3SDpMwH7yacray5OuKbBLEfki4/PEoQ+xrp8sGbCVK3SJcfPmaa058sJ4i9QLr8sJoglu0RjuavKXtMD5EyH0yGtA3DI6TMB4cTpO6QLj+krDgx1XHEQoLYddLlh/cSxH5PuvywmCD2DunywzHE9idHQ1oNJnBCysNrG6TLD0MJYrdJly9S7sWyv9QRtxPEvkW6/HAmQewi6fLDTILYa6TLF7G71v/I+Bh0ZwL3iwucDb4fZlOp9QcGLqFzD90YHFsBPLfE6T3lxipsbO0scDnElyYYzaTNB8Luds562z5FY/OzdjNS7rkM2qtFrBurnHp70G6qyhMk9lHUxyHtfTdlo93tTsaXh3ZoLYz6uxJqVX5w7I72X3vQJY/YlCu33iOGQVszaFzpq1SsjjAfRMrVjdJVLTPO2HTLY9HL+RZTylrVDdGXJ6xHyv0hdHd3uxaxLu7d1bGAh4KX+mVsV1a/1otGTRVGnJ2ehyp7cWDUuq5iGfg1Gw3njNaU/Doib7VeNXDczsiUm/G1sL+N0bM29Wr23h4ddAxnLHTYrvnbkfmq9bKxA9bYlB0DOmrWOownrct8uYls/fu0/buOxnUPUatqcKuhvHf0dAstofu3HcdBy9uBJuOCbMTWmQ7xVWXKCu3iT4X860lpJTu9/dlsuXUhd7GNA4KboZzXg7aKNRvxermxP9Zh8OdCbOP1V5Ovr18p402T2mV9EXY3YvcbrsQWr8N6XdE3Z+ibMlbsrNu062096m9tvmvXogs2x5sM/Y1bsYBYxCIWsYBYQCwgFhCLWMQiFhALiAXEAmIRi1jEAmIBsYBYQCxiEYtYQCwgFhALiEUsYhELiAXEAmIBsYhFLGIhYwYQ259MtBH7PunxS7tyQFRDd8z90L7sETjkYuhcBulqyL9A2f8arQH5jsRc2C1zFPtmlKf2s9otz9vv0PKCo6S094yF8qvTXSGtAAAAAAAAAAAAAAAAAAAAAAAAAAAAAAAAAAAAANBP/Atq5DhXExrlfwAAAJ50RVh0TWF0aE1MADxtYXRoIHhtbG5zPSJodHRwOi8vd3d3LnczLm9yZy8xOTk4L01hdGgvTWF0aE1MIj48bXN0eWxlIG1hdGhzaXplPSIxNnB4Ij48bXN1Yj48bWk+QzwvbWk+PG1uPjE8L21uPjwvbXN1Yj48bXNwYWNlIGxpbmVicmVhaz0ibmV3bGluZSIvPjwvbXN0eWxlPjwvbWF0aD7Pur0YAAAAAElFTkSuQmCC\&quot;,\&quot;slideId\&quot;:283,\&quot;accessibleText\&quot;:\&quot;C 下標 1\\n\&quot;,\&quot;imageHeight\&quot;:15.027027027027026},{\&quot;mathml\&quot;:\&quot;&lt;math style=\\\&quot;font-family:stix;font-size:16px;\\\&quot; xmlns=\\\&quot;http://www.w3.org/1998/Math/MathML\\\&quot;&gt;&lt;mstyle mathsize=\\\&quot;16px\\\&quot;&gt;&lt;msub&gt;&lt;mi&gt;C&lt;/mi&gt;&lt;mn&gt;2&lt;/mn&gt;&lt;/msub&gt;&lt;mspace linebreak=\\\&quot;newline\\\&quot;/&gt;&lt;/mstyle&gt;&lt;/math&gt;\&quot;,\&quot;base64Image\&quot;:\&quot;iVBORw0KGgoAAAANSUhEUgAAAHYAAACLCAYAAAC0q23WAAAACXBIWXMAAA7EAAAOxAGVKw4bAAAABGJhU0UAAACKzUn4oAAABoFJREFUeNrtnX9knVcYx4+IiIhSFVE1o+qKmRlXTNRMiKmoqEtETMWEipmYKLU/KqLGVExEjKiqqggVVRETKipiYkxVVUSZqamKEBURV1y288jzum/e3ffec3Lf99zzvL4fHqVu7j3v833P7/M8Rym/adPWr+2mtofaVrTtajvQVtT2L/97qG1P26a2JW2z2oa15Sx+6wp//5wCqfCZtikWqcTi1WPvtf2q7csqv9mp7S1/fhESJMdZbRPaXiUgZDUj8e5pu67tmrYCv0Q7oc/cghz187G2GW1HKQtqY1chy+np4L7Mpql9wX8zpK2H+99of9ynbUzbch3NeAfksaeJm7oDQydT0zyu7fwpX547oUGWie1DInvy2l4bOvh5jcGODRe1/WH4u8uQyY4pw6Zxi5vTpGlh0Wr9PqY6hlzQ9ruBQ0n029xUp0WztvUa5RiCZLXpjUwjqk1B8o7K1MkLGXFl+RyyVedbw6Z3leewLhmNKctRyi2GeCYNByr3G1jG7ZjpFIjhrqGoMw0u51iFMj2EfJWZNhTVh5FnW4XVru8g4f/5wVBUnxbYFyNl64eMJxk0FJUWCVo9G+CFy9cCKcvQFtuhgah7PKf1iZw6ubUHmDPa/jasrdc8fYZgHXkJcpZ5bCjqgsfP8JzL+BPktOtXP2g75/FzLHjeojiFhNo1FHZCwPN0ev7yOWPeUFTqf7FEJ2gUbLppPQp3yWHNUNR/UFvl0GNRW3HSTxC/GYpKa7A4ECaELova+gTuksOMhbAFuEsGTbzQYCIqLdE1w2UyGLCorVhzFcQjC2FvwF1y+GAh7Cdwlwy6LUQ9gLvk8D2mOdlk0ULYn+EuOWxZCIvwCEHzV5sY0z64TAbnlV3AcBtcJoMrFqKW4C452Kw4YaojiCELYXfgLjl8YyHsM7hLDsMWwq7AXXIYhLDZ5Kqyy8EEhGBzeG0P7pJDi4Wwh3CXLGz2YhFfKognFsJehrvkcMtC2GG4Sw55C2Hvw12yMI1af+PxM1BkAvaLI9xWsg+zkajBgYFpyFmGAoNNM4D75jjaUw5nYUNoZ4RZZZ6aoN2TMl9Sx+GcQdl+hIyVa+2+obiTHpSXkliHs5zioF0VTI+iUvxOroHlpOa25HH30MXTyCUecB5yV1fkykP5nR/w9NFZ62ca0f6yAU1yG0+5fGs9Ar5WZkm5o7HGdGdQ6snPaIT51rBQFCjtapkxz2+/j0kvKR/zY1XflTF09Ggs7YLS5Qk7hgXaUOlGt5PTorG71Jz5kvAyOiqv1+bTLnAuMuKsdR4q6cWBdu6nomngt3k07Mv8+S+V/IVPcy4KvqHsNuPp6rF6AqN7eOp1EPPAPmVXXVPp3eY1knbhm3iAYhMxUOQ+Z5ybzI8qiN3Mo8d+Ho1TDFFcNrgtldwdPUlRKX/zn/z/X0TGHq1c/gn+jFepDLuUeVaZpGyHHeVbPqnonJ/KOWDx972G/fIdlw+V59pYSlHQbR7x+rqx/0uorO/U8cWMpxlD1Koou414qTvY+asqmZsm37DDuj1fxGlXJy8srucen1aDpvmrRj5sEzcvNA+jmzKWudbt88MHFtzavMZ9Ki0DFtTpLixsFOMq2ex0XTVav5tYEHXDemhAl1Qz+aCKsLhSxgFnVDqp8vsU0i81lIIqr5Mn3ZWVIGzjmElx8SAuZcQC3J4+17kGpTEFibv79i7cLpu4892DcI1sVmKEvQDXyKbSHfMv4Rb5FJXMq29AFc4ppOfP9Pw4bLNwi3zuVaitGDQJh+bE0fNlU3CLfKJJ1ChArhVukc+68mj/FSRDNLkLIgUzwouQqJsK195kghvq5GG4TrhEPnQcNzjlSMeFuuGSbExvNkO1dQAuyQbho6sjcEc2CKcRxgJ/RrjM/SlWljIEnR0O4pLm4I5sQIv571jUR3BHNqC5aZAcbRnuyAa0ef6KRaWQFqwqZQCKGAjOMFGykXa4RD605Rbs2NBhtLNwiXyouV1V5X3VpM8sUYRiL9zsnqeqHAyd9NGWUf7uHNzslgVV3qlJ2vmfquPFjQ242S3zqpwQJJ/wd1Ma4fcKmV2dM63K229JZbah3Bt0RIYCsoqh78dZKEdMKncZdObhbjeMK7epkXrg8vQZcSzqa7g8fQqORcXerQMoPeCRY1FLCsFZqfOsAbX1KdwOAAAAAAAAAAAAAAAAAAAAAAAAAAAAAAAAAAAAAAAAAAAAAACywH+slsSQXDYkmAAAAJ50RVh0TWF0aE1MADxtYXRoIHhtbG5zPSJodHRwOi8vd3d3LnczLm9yZy8xOTk4L01hdGgvTWF0aE1MIj48bXN0eWxlIG1hdGhzaXplPSIxNnB4Ij48bXN1Yj48bWk+QzwvbWk+PG1uPjI8L21uPjwvbXN1Yj48bXNwYWNlIGxpbmVicmVhaz0ibmV3bGluZSIvPjwvbXN0eWxlPjwvbWF0aD4Q862tAAAAAElFTkSuQmCC\&quot;,\&quot;slideId\&quot;:283,\&quot;accessibleText\&quot;:\&quot;C 下標 2\\n\&quot;,\&quot;imageHeight\&quot;:15.027027027027026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3614</TotalTime>
  <Words>1257</Words>
  <Application>Microsoft Macintosh PowerPoint</Application>
  <PresentationFormat>On-screen Show (16:9)</PresentationFormat>
  <Paragraphs>220</Paragraphs>
  <Slides>27</Slides>
  <Notes>27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Cambria Math</vt:lpstr>
      <vt:lpstr>Arial</vt:lpstr>
      <vt:lpstr>Lato</vt:lpstr>
      <vt:lpstr>Raleway</vt:lpstr>
      <vt:lpstr>Streamline</vt:lpstr>
      <vt:lpstr>Spectral Clustering </vt:lpstr>
      <vt:lpstr>Contents</vt:lpstr>
      <vt:lpstr>What is a Cluster? What is a Cluster (in Graph Theory)?</vt:lpstr>
      <vt:lpstr>Clusters (Data Science)</vt:lpstr>
      <vt:lpstr>Clusters (Graph Theory Analogue)</vt:lpstr>
      <vt:lpstr>Q: How to Find “Good” Clusters in an Extremely Large and Messy Graph ?</vt:lpstr>
      <vt:lpstr>What Partitions Give “Good” Clusters? </vt:lpstr>
      <vt:lpstr>Examples of 2-Clusters</vt:lpstr>
      <vt:lpstr>Examples of 2-Clusters</vt:lpstr>
      <vt:lpstr>What Partitions Give “Good” Clusters? </vt:lpstr>
      <vt:lpstr>Mathematical Tools to Define  “Good” Clusters</vt:lpstr>
      <vt:lpstr>Volume of a Subgraph</vt:lpstr>
      <vt:lpstr>Volume Example</vt:lpstr>
      <vt:lpstr>Conductance </vt:lpstr>
      <vt:lpstr>PowerPoint Presentation</vt:lpstr>
      <vt:lpstr>Algorithms to Find “Good” Clusters</vt:lpstr>
      <vt:lpstr>Naive Way: Consider All Possible Clusters</vt:lpstr>
      <vt:lpstr>A Better Way: Spectral Clustering</vt:lpstr>
      <vt:lpstr>A Better Way: Spectral Clustering (Cont.)</vt:lpstr>
      <vt:lpstr>Algorithm (Spectral Clustering)</vt:lpstr>
      <vt:lpstr>Demonstration (step 1)</vt:lpstr>
      <vt:lpstr>Demonstration (Step 2 &amp; 3)</vt:lpstr>
      <vt:lpstr>PowerPoint Presentation</vt:lpstr>
      <vt:lpstr>Video Demonstration of the Algorithm</vt:lpstr>
      <vt:lpstr>Results</vt:lpstr>
      <vt:lpstr>Applications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Spectral Clustering </dc:title>
  <cp:lastModifiedBy>Guo, Kaicheng</cp:lastModifiedBy>
  <cp:revision>36</cp:revision>
  <dcterms:modified xsi:type="dcterms:W3CDTF">2023-05-03T05:47:36Z</dcterms:modified>
</cp:coreProperties>
</file>